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3"/>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373" r:id="rId3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3/5/2014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1D068DE-7CAD-4B17-ADF2-B1C38B828675}"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BCD81C-0FD8-4266-A6A5-2D4498C4EE0D}"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FA73D9A-0664-446F-8FEC-CD42347D10A1}"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B8A01E-D19C-4E0F-B1A7-942FF88C114E}"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C49562-B542-4A70-97F3-9470D667BC26}"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E4E1E63-E5FB-4101-B1D4-CD81A13060AE}"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A67A20-7F52-4F72-8B4F-2A961B56A0F9}"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AFE83B-C41F-4C1F-AF3C-2DCFC5FF5CDA}"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149FD0C-D145-4A41-8774-978F5401A572}"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7AA42E1-F8C9-4DAD-903C-CF1FA4E392E4}"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DE8E18E-319A-41A0-8C51-BC545041941A}"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26A3D7E-F38A-4887-90BD-E2D3AE03A2B5}"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88C6192-A260-4DC9-BA7E-21488AB2B06E}"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B4387DC-2F20-45DB-B11A-FE7055B56720}"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DB106F4-8839-43E2-A4C9-BE0226A329A5}"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D0EE414-1559-4758-9525-1E15706CED80}"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880F42F-2781-4531-B107-B0F6A32A7777}"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AF7F3C6-9895-4ED6-B73C-95D4403D0DCB}"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D976347-7CDD-46C7-8846-4D81A8718CE5}"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56A7F5-EAA0-44D7-B8A4-94EF78240AD1}"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C427E6F-DA1F-4C85-AF7B-B08C1C8BE3DC}"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3FAEE0-60C2-42A0-AB7D-7B4227A2234D}"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F3B9515-B5F2-4463-9362-1CB6A11A21E7}"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31</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0D0565B-C379-4326-88A3-66165CFF82D7}"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34A20CA-6221-4BEC-B1F5-690A0CC481BF}"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47BC44-91B3-4DBA-8E3E-FE21B7DDCFCD}"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83800A-797B-4A1B-9918-79C7014C2651}"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91E042D-9CC4-45A7-B515-2C3AA0C0AEC8}"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43ED6D0-D5D0-41A7-9423-7561E76756D7}"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Insertion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Insertion sort</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43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Let’s do a run-time analysis of this code</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1434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3013446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r>
              <a:rPr lang="en-US" altLang="en-US" dirty="0" smtClean="0">
                <a:latin typeface="Arial" charset="0"/>
                <a:cs typeface="Arial" charset="0"/>
              </a:rPr>
              <a:t>initialization of the outer for-loop is executed once</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4" name="Rounded Rectangle 3"/>
          <p:cNvSpPr/>
          <p:nvPr/>
        </p:nvSpPr>
        <p:spPr>
          <a:xfrm>
            <a:off x="2251075" y="2628900"/>
            <a:ext cx="936625"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36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35413776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63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r>
              <a:rPr lang="en-US" altLang="en-US" dirty="0" smtClean="0">
                <a:latin typeface="Arial" charset="0"/>
                <a:cs typeface="Arial" charset="0"/>
              </a:rPr>
              <a:t>- condition will be tested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times at which point it fails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4" name="Rounded Rectangle 3"/>
          <p:cNvSpPr/>
          <p:nvPr/>
        </p:nvSpPr>
        <p:spPr>
          <a:xfrm>
            <a:off x="3187700" y="2628900"/>
            <a:ext cx="574675"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638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392691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the inner for-loop will be executed a total of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1</a:t>
            </a:r>
            <a:r>
              <a:rPr lang="en-US" altLang="en-US" i="1" dirty="0" smtClean="0">
                <a:latin typeface="Times New Roman" pitchFamily="18" charset="0"/>
                <a:cs typeface="Times New Roman" pitchFamily="18" charset="0"/>
              </a:rPr>
              <a:t> </a:t>
            </a:r>
            <a:r>
              <a:rPr lang="en-US" altLang="en-US" dirty="0" smtClean="0">
                <a:latin typeface="Arial" charset="0"/>
                <a:cs typeface="Arial" charset="0"/>
              </a:rPr>
              <a:t>times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4" name="Rounded Rectangle 3"/>
          <p:cNvSpPr/>
          <p:nvPr/>
        </p:nvSpPr>
        <p:spPr>
          <a:xfrm>
            <a:off x="1954213" y="2835275"/>
            <a:ext cx="5192712" cy="2033885"/>
          </a:xfrm>
          <a:prstGeom prst="roundRect">
            <a:avLst>
              <a:gd name="adj" fmla="val 773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7413" name="TextBox 7"/>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587897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the worst case, the inner for-loop is executed a total of </a:t>
            </a:r>
            <a:r>
              <a:rPr lang="en-US" altLang="en-US" i="1" dirty="0" smtClean="0">
                <a:latin typeface="Times New Roman" pitchFamily="18" charset="0"/>
                <a:cs typeface="Times New Roman" pitchFamily="18" charset="0"/>
              </a:rPr>
              <a:t>k </a:t>
            </a:r>
            <a:r>
              <a:rPr lang="en-US" altLang="en-US" dirty="0" smtClean="0">
                <a:latin typeface="Arial" charset="0"/>
                <a:cs typeface="Arial" charset="0"/>
              </a:rPr>
              <a:t>times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r>
              <a:rPr lang="en-CA" altLang="en-US" sz="1200" dirty="0" smtClean="0">
                <a:latin typeface="Consolas" pitchFamily="49" charset="0"/>
                <a:cs typeface="Arial" charset="0"/>
              </a:rPr>
              <a:t>);</a:t>
            </a:r>
          </a:p>
          <a:p>
            <a:pPr lvl="2">
              <a:buNone/>
            </a:pPr>
            <a:r>
              <a:rPr lang="en-US" altLang="en-US" sz="1200" dirty="0" smtClean="0">
                <a:latin typeface="Consolas" pitchFamily="49" charset="0"/>
                <a:cs typeface="Arial" charset="0"/>
              </a:rPr>
              <a:t>            </a:t>
            </a:r>
            <a:r>
              <a:rPr lang="en-US" altLang="en-US" sz="1200" dirty="0" smtClean="0">
                <a:latin typeface="Consolas" pitchFamily="49" charset="0"/>
                <a:cs typeface="Arial" charset="0"/>
              </a:rPr>
              <a:t>}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6" name="Rounded Rectangle 5"/>
          <p:cNvSpPr/>
          <p:nvPr/>
        </p:nvSpPr>
        <p:spPr>
          <a:xfrm>
            <a:off x="2627313" y="2852738"/>
            <a:ext cx="1439862"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8437" name="TextBox 7"/>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1296476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028"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body of the inner for-loop runs in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r>
              <a:rPr lang="en-US" altLang="en-US" dirty="0" smtClean="0">
                <a:latin typeface="Arial" charset="0"/>
                <a:cs typeface="Arial" charset="0"/>
              </a:rPr>
              <a:t> in either case</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6" name="Rounded Rectangle 5"/>
          <p:cNvSpPr/>
          <p:nvPr/>
        </p:nvSpPr>
        <p:spPr>
          <a:xfrm>
            <a:off x="2627313" y="2852738"/>
            <a:ext cx="1439862"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30" name="Text Box 11"/>
          <p:cNvSpPr txBox="1">
            <a:spLocks noChangeArrowheads="1"/>
          </p:cNvSpPr>
          <p:nvPr/>
        </p:nvSpPr>
        <p:spPr bwMode="auto">
          <a:xfrm>
            <a:off x="4254500" y="4868863"/>
            <a:ext cx="345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Thus, the worst-case run time is</a:t>
            </a:r>
          </a:p>
        </p:txBody>
      </p:sp>
      <p:graphicFrame>
        <p:nvGraphicFramePr>
          <p:cNvPr id="1026" name="Object 2"/>
          <p:cNvGraphicFramePr>
            <a:graphicFrameLocks noChangeAspect="1"/>
          </p:cNvGraphicFramePr>
          <p:nvPr/>
        </p:nvGraphicFramePr>
        <p:xfrm>
          <a:off x="5305425" y="5095875"/>
          <a:ext cx="2786063" cy="850900"/>
        </p:xfrm>
        <a:graphic>
          <a:graphicData uri="http://schemas.openxmlformats.org/presentationml/2006/ole">
            <mc:AlternateContent xmlns:mc="http://schemas.openxmlformats.org/markup-compatibility/2006">
              <mc:Choice xmlns:v="urn:schemas-microsoft-com:vml" Requires="v">
                <p:oleObj spid="_x0000_s134148" name="Equation" r:id="rId4" imgW="1371600" imgH="419040" progId="Equation.DSMT4">
                  <p:embed/>
                </p:oleObj>
              </mc:Choice>
              <mc:Fallback>
                <p:oleObj name="Equation" r:id="rId4" imgW="137160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425" y="5095875"/>
                        <a:ext cx="2786063"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1" name="TextBox 8"/>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2473817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945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  we may break out of the inner loop…</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r>
              <a:rPr lang="en-CA" altLang="en-US" sz="1200" dirty="0" smtClean="0">
                <a:latin typeface="Consolas" pitchFamily="49" charset="0"/>
                <a:cs typeface="Arial" charset="0"/>
              </a:rPr>
              <a:t>);</a:t>
            </a:r>
          </a:p>
          <a:p>
            <a:pPr lvl="2">
              <a:buNone/>
            </a:pPr>
            <a:r>
              <a:rPr lang="en-US" altLang="en-US" sz="1200" dirty="0" smtClean="0">
                <a:latin typeface="Consolas" pitchFamily="49" charset="0"/>
                <a:cs typeface="Arial" charset="0"/>
              </a:rPr>
              <a:t>            </a:t>
            </a:r>
            <a:r>
              <a:rPr lang="en-US" altLang="en-US" sz="1200" dirty="0" smtClean="0">
                <a:latin typeface="Consolas" pitchFamily="49" charset="0"/>
                <a:cs typeface="Arial" charset="0"/>
              </a:rPr>
              <a:t>}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6" name="Rounded Rectangle 5"/>
          <p:cNvSpPr/>
          <p:nvPr/>
        </p:nvSpPr>
        <p:spPr>
          <a:xfrm>
            <a:off x="2678113" y="4173144"/>
            <a:ext cx="647700"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9461" name="TextBox 8"/>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34657419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Recall:  each time we perform a swap, we remove an inversion</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r>
              <a:rPr lang="en-CA" altLang="en-US" sz="1200" dirty="0" smtClean="0">
                <a:latin typeface="Consolas" pitchFamily="49" charset="0"/>
                <a:cs typeface="Arial" charset="0"/>
              </a:rPr>
              <a: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6" name="Rounded Rectangle 5"/>
          <p:cNvSpPr/>
          <p:nvPr/>
        </p:nvSpPr>
        <p:spPr>
          <a:xfrm>
            <a:off x="2368550" y="3068639"/>
            <a:ext cx="3571602" cy="5508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0485"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28545126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As soon as a pair </a:t>
            </a:r>
            <a:r>
              <a:rPr lang="en-US" altLang="en-US" dirty="0" smtClean="0">
                <a:latin typeface="Consolas" pitchFamily="49" charset="0"/>
                <a:cs typeface="Consolas" pitchFamily="49" charset="0"/>
              </a:rPr>
              <a:t>array[j - 1] &lt;= array[j]</a:t>
            </a:r>
            <a:r>
              <a:rPr lang="en-US" altLang="en-US" dirty="0" smtClean="0">
                <a:latin typeface="Arial" charset="0"/>
                <a:cs typeface="Arial" charset="0"/>
              </a:rPr>
              <a:t>, we are finished</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r>
              <a:rPr lang="en-CA" altLang="en-US" sz="1200" dirty="0" smtClean="0">
                <a:latin typeface="Consolas" pitchFamily="49" charset="0"/>
                <a:cs typeface="Arial" charset="0"/>
              </a:rPr>
              <a:t>);</a:t>
            </a:r>
          </a:p>
          <a:p>
            <a:pPr lvl="2">
              <a:buNone/>
            </a:pPr>
            <a:r>
              <a:rPr lang="en-US" altLang="en-US" sz="1200" dirty="0" smtClean="0">
                <a:latin typeface="Consolas" pitchFamily="49" charset="0"/>
                <a:cs typeface="Arial" charset="0"/>
              </a:rPr>
              <a:t>            </a:t>
            </a:r>
            <a:r>
              <a:rPr lang="en-US" altLang="en-US" sz="1200" dirty="0" smtClean="0">
                <a:latin typeface="Consolas" pitchFamily="49" charset="0"/>
                <a:cs typeface="Arial" charset="0"/>
              </a:rPr>
              <a:t>}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21509"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
        <p:nvSpPr>
          <p:cNvPr id="7" name="Rounded Rectangle 6"/>
          <p:cNvSpPr/>
          <p:nvPr/>
        </p:nvSpPr>
        <p:spPr>
          <a:xfrm>
            <a:off x="2368550" y="3068639"/>
            <a:ext cx="3571602" cy="5508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552594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225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the body is run only as often as there are inversions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22533" name="Text Box 11"/>
          <p:cNvSpPr txBox="1">
            <a:spLocks noChangeArrowheads="1"/>
          </p:cNvSpPr>
          <p:nvPr/>
        </p:nvSpPr>
        <p:spPr bwMode="auto">
          <a:xfrm>
            <a:off x="2195513" y="5445125"/>
            <a:ext cx="6372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If the number of inversions is </a:t>
            </a:r>
            <a:r>
              <a:rPr lang="en-US" altLang="en-US" sz="2000" i="1">
                <a:latin typeface="Times New Roman" pitchFamily="18" charset="0"/>
              </a:rPr>
              <a:t>d</a:t>
            </a:r>
            <a:r>
              <a:rPr lang="en-US" altLang="en-US" sz="2000"/>
              <a:t>, the run time is </a:t>
            </a:r>
            <a:r>
              <a:rPr lang="en-US" altLang="en-US" sz="2000" b="1">
                <a:latin typeface="Symbol" pitchFamily="18" charset="2"/>
              </a:rPr>
              <a:t>Q</a:t>
            </a:r>
            <a:r>
              <a:rPr lang="en-US" altLang="en-US" sz="2000">
                <a:latin typeface="Times New Roman" pitchFamily="18" charset="0"/>
              </a:rPr>
              <a:t>(</a:t>
            </a:r>
            <a:r>
              <a:rPr lang="en-US" altLang="en-US" sz="2000" i="1">
                <a:latin typeface="Times New Roman" pitchFamily="18" charset="0"/>
              </a:rPr>
              <a:t>n</a:t>
            </a:r>
            <a:r>
              <a:rPr lang="en-US" altLang="en-US" sz="2000">
                <a:latin typeface="Times New Roman" pitchFamily="18" charset="0"/>
              </a:rPr>
              <a:t> + </a:t>
            </a:r>
            <a:r>
              <a:rPr lang="en-US" altLang="en-US" sz="2000" i="1">
                <a:latin typeface="Times New Roman" pitchFamily="18" charset="0"/>
              </a:rPr>
              <a:t>d</a:t>
            </a:r>
            <a:r>
              <a:rPr lang="en-US" altLang="en-US" sz="2000">
                <a:latin typeface="Times New Roman" pitchFamily="18" charset="0"/>
              </a:rPr>
              <a:t>)</a:t>
            </a:r>
            <a:endParaRPr lang="en-US" altLang="en-US" sz="2000"/>
          </a:p>
        </p:txBody>
      </p:sp>
      <p:sp>
        <p:nvSpPr>
          <p:cNvPr id="2253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
        <p:nvSpPr>
          <p:cNvPr id="7" name="Rounded Rectangle 6"/>
          <p:cNvSpPr/>
          <p:nvPr/>
        </p:nvSpPr>
        <p:spPr>
          <a:xfrm>
            <a:off x="2368550" y="3068639"/>
            <a:ext cx="3571602" cy="5508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3808905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discusses the insertion sort</a:t>
            </a:r>
          </a:p>
          <a:p>
            <a:pPr>
              <a:buFont typeface="Arial" charset="0"/>
              <a:buNone/>
            </a:pPr>
            <a:r>
              <a:rPr lang="en-US" altLang="en-US" smtClean="0">
                <a:latin typeface="Arial" charset="0"/>
                <a:cs typeface="Arial" charset="0"/>
              </a:rPr>
              <a:t>	We will discuss:</a:t>
            </a:r>
          </a:p>
          <a:p>
            <a:pPr lvl="1"/>
            <a:r>
              <a:rPr lang="en-US" altLang="en-US" smtClean="0">
                <a:latin typeface="Arial" charset="0"/>
                <a:cs typeface="Arial" charset="0"/>
              </a:rPr>
              <a:t>the algorithm</a:t>
            </a:r>
          </a:p>
          <a:p>
            <a:pPr lvl="1"/>
            <a:r>
              <a:rPr lang="en-US" altLang="en-US" smtClean="0">
                <a:latin typeface="Arial" charset="0"/>
                <a:cs typeface="Arial" charset="0"/>
              </a:rPr>
              <a:t>an example</a:t>
            </a:r>
          </a:p>
          <a:p>
            <a:pPr lvl="1"/>
            <a:r>
              <a:rPr lang="en-US" altLang="en-US" smtClean="0">
                <a:latin typeface="Arial" charset="0"/>
                <a:cs typeface="Arial" charset="0"/>
              </a:rPr>
              <a:t>run-time analysis</a:t>
            </a:r>
          </a:p>
          <a:p>
            <a:pPr lvl="2"/>
            <a:r>
              <a:rPr lang="en-US" altLang="en-US" smtClean="0">
                <a:latin typeface="Arial" charset="0"/>
                <a:cs typeface="Arial" charset="0"/>
              </a:rPr>
              <a:t>worst case</a:t>
            </a:r>
          </a:p>
          <a:p>
            <a:pPr lvl="2"/>
            <a:r>
              <a:rPr lang="en-US" altLang="en-US" smtClean="0">
                <a:latin typeface="Arial" charset="0"/>
                <a:cs typeface="Arial" charset="0"/>
              </a:rPr>
              <a:t>average case</a:t>
            </a:r>
          </a:p>
          <a:p>
            <a:pPr lvl="2"/>
            <a:r>
              <a:rPr lang="en-US" altLang="en-US" smtClean="0">
                <a:latin typeface="Arial" charset="0"/>
                <a:cs typeface="Arial" charset="0"/>
              </a:rPr>
              <a:t>best case</a:t>
            </a:r>
          </a:p>
          <a:p>
            <a:pPr lvl="1"/>
            <a:endParaRPr lang="en-US" altLang="en-US" smtClean="0">
              <a:latin typeface="Arial" charset="0"/>
              <a:cs typeface="Arial" charset="0"/>
            </a:endParaRPr>
          </a:p>
        </p:txBody>
      </p:sp>
    </p:spTree>
    <p:extLst>
      <p:ext uri="{BB962C8B-B14F-4D97-AF65-F5344CB8AC3E}">
        <p14:creationId xmlns:p14="http://schemas.microsoft.com/office/powerpoint/2010/main" val="3471980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Consequences of Our Analysis</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random list will have </a:t>
            </a:r>
            <a:r>
              <a:rPr lang="en-US" altLang="en-US" i="1" smtClean="0">
                <a:latin typeface="Times New Roman" pitchFamily="18" charset="0"/>
                <a:cs typeface="Arial" charset="0"/>
              </a:rPr>
              <a:t>d</a:t>
            </a:r>
            <a:r>
              <a:rPr lang="en-US" altLang="en-US" smtClean="0">
                <a:latin typeface="Times New Roman" pitchFamily="18" charset="0"/>
                <a:cs typeface="Arial" charset="0"/>
              </a:rPr>
              <a:t> =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inversions</a:t>
            </a:r>
          </a:p>
          <a:p>
            <a:pPr lvl="1"/>
            <a:r>
              <a:rPr lang="en-US" altLang="en-US" smtClean="0">
                <a:latin typeface="Arial" charset="0"/>
                <a:cs typeface="Arial" charset="0"/>
              </a:rPr>
              <a:t>The average random list has </a:t>
            </a:r>
            <a:r>
              <a:rPr lang="en-US" altLang="en-US" i="1" smtClean="0">
                <a:latin typeface="Times New Roman" pitchFamily="18" charset="0"/>
                <a:cs typeface="Arial" charset="0"/>
              </a:rPr>
              <a:t>d</a:t>
            </a:r>
            <a:r>
              <a:rPr lang="en-US" altLang="en-US" smtClean="0">
                <a:latin typeface="Times New Roman" pitchFamily="18" charset="0"/>
                <a:cs typeface="Arial" charset="0"/>
              </a:rPr>
              <a:t> =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inversions</a:t>
            </a:r>
          </a:p>
          <a:p>
            <a:pPr lvl="1"/>
            <a:r>
              <a:rPr lang="en-US" altLang="en-US" smtClean="0">
                <a:latin typeface="Arial" charset="0"/>
                <a:cs typeface="Arial" charset="0"/>
              </a:rPr>
              <a:t>Insertion sort, however, will run in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time whenever </a:t>
            </a:r>
            <a:r>
              <a:rPr lang="en-US" altLang="en-US" i="1" smtClean="0">
                <a:latin typeface="Times New Roman" pitchFamily="18" charset="0"/>
                <a:cs typeface="Arial" charset="0"/>
              </a:rPr>
              <a:t>d</a:t>
            </a:r>
            <a:r>
              <a:rPr lang="en-US" altLang="en-US" smtClean="0">
                <a:latin typeface="Times New Roman" pitchFamily="18" charset="0"/>
                <a:cs typeface="Arial" charset="0"/>
              </a:rPr>
              <a:t> = O(</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Other benefits:</a:t>
            </a:r>
          </a:p>
          <a:p>
            <a:pPr lvl="1"/>
            <a:r>
              <a:rPr lang="en-US" altLang="en-US" smtClean="0">
                <a:latin typeface="Arial" charset="0"/>
                <a:cs typeface="Arial" charset="0"/>
              </a:rPr>
              <a:t>The algorithm is easy to implement</a:t>
            </a:r>
          </a:p>
          <a:p>
            <a:pPr lvl="1"/>
            <a:r>
              <a:rPr lang="en-US" altLang="en-US" smtClean="0">
                <a:latin typeface="Arial" charset="0"/>
                <a:cs typeface="Arial" charset="0"/>
              </a:rPr>
              <a:t>Even in the worst case, the algorithm is fast for small problems</a:t>
            </a:r>
          </a:p>
          <a:p>
            <a:pPr lvl="1"/>
            <a:r>
              <a:rPr lang="en-US" altLang="en-US" smtClean="0">
                <a:latin typeface="Arial" charset="0"/>
                <a:cs typeface="Arial" charset="0"/>
              </a:rPr>
              <a:t>Considering these run times,</a:t>
            </a:r>
            <a:br>
              <a:rPr lang="en-US" altLang="en-US" smtClean="0">
                <a:latin typeface="Arial" charset="0"/>
                <a:cs typeface="Arial" charset="0"/>
              </a:rPr>
            </a:br>
            <a:r>
              <a:rPr lang="en-US" altLang="en-US" smtClean="0">
                <a:latin typeface="Arial" charset="0"/>
                <a:cs typeface="Arial" charset="0"/>
              </a:rPr>
              <a:t>it appears to be approximately</a:t>
            </a:r>
            <a:br>
              <a:rPr lang="en-US" altLang="en-US" smtClean="0">
                <a:latin typeface="Arial" charset="0"/>
                <a:cs typeface="Arial" charset="0"/>
              </a:rPr>
            </a:br>
            <a:r>
              <a:rPr lang="en-US" altLang="en-US" smtClean="0">
                <a:latin typeface="Arial" charset="0"/>
                <a:cs typeface="Arial" charset="0"/>
              </a:rPr>
              <a:t>10 instructions per inversion</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p:txBody>
      </p:sp>
      <p:graphicFrame>
        <p:nvGraphicFramePr>
          <p:cNvPr id="4" name="Group 42"/>
          <p:cNvGraphicFramePr>
            <a:graphicFrameLocks noGrp="1"/>
          </p:cNvGraphicFramePr>
          <p:nvPr/>
        </p:nvGraphicFramePr>
        <p:xfrm>
          <a:off x="4716463" y="4149725"/>
          <a:ext cx="3552825" cy="2346840"/>
        </p:xfrm>
        <a:graphic>
          <a:graphicData uri="http://schemas.openxmlformats.org/drawingml/2006/table">
            <a:tbl>
              <a:tblPr/>
              <a:tblGrid>
                <a:gridCol w="864096"/>
                <a:gridCol w="2688729"/>
              </a:tblGrid>
              <a:tr h="761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Size</a:t>
                      </a:r>
                    </a:p>
                  </a:txBody>
                  <a:tcPr marT="45708" marB="45708"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Approximate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Time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ns</a:t>
                      </a:r>
                      <a:r>
                        <a:rPr kumimoji="0" lang="en-US" sz="2000" b="1" i="0" u="none" strike="noStrike" cap="none" normalizeH="0" baseline="0" dirty="0" smtClean="0">
                          <a:ln>
                            <a:noFill/>
                          </a:ln>
                          <a:solidFill>
                            <a:schemeClr val="tx1"/>
                          </a:solidFill>
                          <a:effectLst/>
                          <a:latin typeface="Arial" charset="0"/>
                        </a:rPr>
                        <a:t>)</a:t>
                      </a:r>
                    </a:p>
                  </a:txBody>
                  <a:tcPr marT="45708" marB="45708"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8</a:t>
                      </a:r>
                    </a:p>
                  </a:txBody>
                  <a:tcPr marT="45708" marB="4570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175</a:t>
                      </a:r>
                    </a:p>
                  </a:txBody>
                  <a:tcPr marT="45708" marB="4570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16</a:t>
                      </a:r>
                    </a:p>
                  </a:txBody>
                  <a:tcPr marT="45708" marB="4570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750</a:t>
                      </a:r>
                    </a:p>
                  </a:txBody>
                  <a:tcPr marT="45708" marB="4570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32</a:t>
                      </a:r>
                    </a:p>
                  </a:txBody>
                  <a:tcPr marT="45708" marB="4570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2700</a:t>
                      </a:r>
                    </a:p>
                  </a:txBody>
                  <a:tcPr marT="45708" marB="4570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r h="396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64</a:t>
                      </a:r>
                    </a:p>
                  </a:txBody>
                  <a:tcPr marT="45708" marB="4570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8000</a:t>
                      </a:r>
                    </a:p>
                  </a:txBody>
                  <a:tcPr marT="45708" marB="4570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23568"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40486150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Consequences of Our Analysis</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it is not very useful in general:</a:t>
            </a:r>
          </a:p>
          <a:p>
            <a:pPr lvl="1"/>
            <a:r>
              <a:rPr lang="en-US" altLang="en-US" smtClean="0">
                <a:latin typeface="Arial" charset="0"/>
                <a:cs typeface="Arial" charset="0"/>
              </a:rPr>
              <a:t>Sorting a random list of size </a:t>
            </a:r>
            <a:r>
              <a:rPr lang="en-US" altLang="en-US" smtClean="0">
                <a:latin typeface="Times New Roman" pitchFamily="18" charset="0"/>
                <a:cs typeface="Arial" charset="0"/>
              </a:rPr>
              <a:t>2</a:t>
            </a:r>
            <a:r>
              <a:rPr lang="en-US" altLang="en-US" baseline="30000" smtClean="0">
                <a:latin typeface="Times New Roman" pitchFamily="18" charset="0"/>
                <a:cs typeface="Arial" charset="0"/>
              </a:rPr>
              <a:t>23</a:t>
            </a:r>
            <a:r>
              <a:rPr lang="en-US" altLang="en-US" smtClean="0">
                <a:latin typeface="Times New Roman" pitchFamily="18" charset="0"/>
                <a:cs typeface="Arial" charset="0"/>
              </a:rPr>
              <a:t> ≈ 8 000 000</a:t>
            </a:r>
            <a:r>
              <a:rPr lang="en-US" altLang="en-US" smtClean="0">
                <a:latin typeface="Arial" charset="0"/>
                <a:cs typeface="Arial" charset="0"/>
              </a:rPr>
              <a:t> would require approximately one day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Doubling the size of the list quadruples the required run time</a:t>
            </a:r>
          </a:p>
          <a:p>
            <a:pPr lvl="1"/>
            <a:r>
              <a:rPr lang="en-US" altLang="en-US" smtClean="0">
                <a:latin typeface="Arial" charset="0"/>
                <a:cs typeface="Arial" charset="0"/>
              </a:rPr>
              <a:t>An optimized quick sort requires less than </a:t>
            </a:r>
            <a:r>
              <a:rPr lang="en-US" altLang="en-US" smtClean="0">
                <a:latin typeface="Times New Roman" pitchFamily="18" charset="0"/>
                <a:cs typeface="Arial" charset="0"/>
              </a:rPr>
              <a:t>4 s</a:t>
            </a:r>
            <a:r>
              <a:rPr lang="en-US" altLang="en-US" smtClean="0">
                <a:latin typeface="Arial" charset="0"/>
                <a:cs typeface="Arial" charset="0"/>
              </a:rPr>
              <a:t> on a list of the above size</a:t>
            </a:r>
          </a:p>
        </p:txBody>
      </p:sp>
      <p:sp>
        <p:nvSpPr>
          <p:cNvPr id="24580"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543106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Consequences of Our Analysis</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table summarizes the run-times of insertion sort</a:t>
            </a:r>
          </a:p>
        </p:txBody>
      </p:sp>
      <p:graphicFrame>
        <p:nvGraphicFramePr>
          <p:cNvPr id="140343" name="Group 55"/>
          <p:cNvGraphicFramePr>
            <a:graphicFrameLocks noGrp="1"/>
          </p:cNvGraphicFramePr>
          <p:nvPr/>
        </p:nvGraphicFramePr>
        <p:xfrm>
          <a:off x="1258888" y="2133600"/>
          <a:ext cx="6121400" cy="1584816"/>
        </p:xfrm>
        <a:graphic>
          <a:graphicData uri="http://schemas.openxmlformats.org/drawingml/2006/table">
            <a:tbl>
              <a:tblPr/>
              <a:tblGrid>
                <a:gridCol w="1296434"/>
                <a:gridCol w="1584317"/>
                <a:gridCol w="3240649"/>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Case</a:t>
                      </a:r>
                    </a:p>
                  </a:txBody>
                  <a:tcPr marL="91448" marR="91448"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Run Time</a:t>
                      </a:r>
                    </a:p>
                  </a:txBody>
                  <a:tcPr marL="91448" marR="91448"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Comments</a:t>
                      </a:r>
                    </a:p>
                  </a:txBody>
                  <a:tcPr marL="91448" marR="91448"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Worst</a:t>
                      </a:r>
                    </a:p>
                  </a:txBody>
                  <a:tcPr marL="91448" marR="91448"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30000" dirty="0" smtClean="0">
                          <a:ln>
                            <a:noFill/>
                          </a:ln>
                          <a:solidFill>
                            <a:schemeClr val="tx1"/>
                          </a:solidFill>
                          <a:effectLst/>
                          <a:latin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Reverse sorted</a:t>
                      </a:r>
                    </a:p>
                  </a:txBody>
                  <a:tcPr marL="91448" marR="91448"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Average</a:t>
                      </a:r>
                    </a:p>
                  </a:txBody>
                  <a:tcPr marL="91448" marR="91448"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1" u="none" strike="noStrike" cap="none" normalizeH="0" baseline="0" dirty="0" smtClean="0">
                          <a:ln>
                            <a:noFill/>
                          </a:ln>
                          <a:solidFill>
                            <a:schemeClr val="tx1"/>
                          </a:solidFill>
                          <a:effectLst/>
                          <a:latin typeface="Times New Roman" pitchFamily="18" charset="0"/>
                        </a:rPr>
                        <a:t>d</a:t>
                      </a:r>
                      <a:r>
                        <a:rPr kumimoji="0" lang="en-US" sz="2000" b="0" i="0" u="none" strike="noStrike" cap="none" normalizeH="0" baseline="0" dirty="0" smtClean="0">
                          <a:ln>
                            <a:noFill/>
                          </a:ln>
                          <a:solidFill>
                            <a:schemeClr val="tx1"/>
                          </a:solidFill>
                          <a:effectLst/>
                          <a:latin typeface="Times New Roman" pitchFamily="18" charset="0"/>
                        </a:rPr>
                        <a:t> + </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Slow if </a:t>
                      </a:r>
                      <a:r>
                        <a:rPr kumimoji="0" lang="en-US" sz="1800" b="0" i="1" u="none" strike="noStrike" cap="none" normalizeH="0" baseline="0" dirty="0" smtClean="0">
                          <a:ln>
                            <a:noFill/>
                          </a:ln>
                          <a:solidFill>
                            <a:schemeClr val="tx1"/>
                          </a:solidFill>
                          <a:effectLst/>
                          <a:latin typeface="Times New Roman" pitchFamily="18" charset="0"/>
                        </a:rPr>
                        <a:t>d</a:t>
                      </a:r>
                      <a:r>
                        <a:rPr kumimoji="0" lang="en-US" sz="1800" b="0" i="0" u="none" strike="noStrike" cap="none" normalizeH="0" baseline="0" dirty="0" smtClean="0">
                          <a:ln>
                            <a:noFill/>
                          </a:ln>
                          <a:solidFill>
                            <a:schemeClr val="tx1"/>
                          </a:solidFill>
                          <a:effectLst/>
                          <a:latin typeface="Times New Roman" pitchFamily="18" charset="0"/>
                        </a:rPr>
                        <a:t> = </a:t>
                      </a:r>
                      <a:r>
                        <a:rPr kumimoji="0" lang="en-US" sz="1800" b="0" i="0" u="none" strike="noStrike" cap="none" normalizeH="0" baseline="0" dirty="0" smtClean="0">
                          <a:ln>
                            <a:noFill/>
                          </a:ln>
                          <a:solidFill>
                            <a:schemeClr val="tx1"/>
                          </a:solidFill>
                          <a:effectLst/>
                          <a:latin typeface="Symbol" pitchFamily="18" charset="2"/>
                        </a:rPr>
                        <a:t>w</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a:t>
                      </a:r>
                      <a:r>
                        <a:rPr kumimoji="0" lang="en-US" sz="18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Best</a:t>
                      </a:r>
                    </a:p>
                  </a:txBody>
                  <a:tcPr marL="91448" marR="91448"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smtClean="0">
                          <a:ln>
                            <a:noFill/>
                          </a:ln>
                          <a:solidFill>
                            <a:schemeClr val="tx1"/>
                          </a:solidFill>
                          <a:effectLst/>
                          <a:latin typeface="Arial" charset="0"/>
                        </a:rPr>
                        <a:t>Very few inversions:  </a:t>
                      </a:r>
                      <a:r>
                        <a:rPr kumimoji="0" lang="en-US" sz="1800" b="0" i="1" u="none" strike="noStrike" cap="none" normalizeH="0" baseline="0" dirty="0" smtClean="0">
                          <a:ln>
                            <a:noFill/>
                          </a:ln>
                          <a:solidFill>
                            <a:schemeClr val="tx1"/>
                          </a:solidFill>
                          <a:effectLst/>
                          <a:latin typeface="Times New Roman" pitchFamily="18" charset="0"/>
                        </a:rPr>
                        <a:t>d</a:t>
                      </a:r>
                      <a:r>
                        <a:rPr kumimoji="0" lang="en-US" sz="1800" b="0" i="0" u="none" strike="noStrike" cap="none" normalizeH="0" baseline="0" dirty="0" smtClean="0">
                          <a:ln>
                            <a:noFill/>
                          </a:ln>
                          <a:solidFill>
                            <a:schemeClr val="tx1"/>
                          </a:solidFill>
                          <a:effectLst/>
                          <a:latin typeface="Times New Roman" pitchFamily="18" charset="0"/>
                        </a:rPr>
                        <a:t> = O(</a:t>
                      </a:r>
                      <a:r>
                        <a:rPr kumimoji="0" lang="en-US" sz="1800" b="0" i="1" u="none" strike="noStrike" cap="none" normalizeH="0" baseline="0" dirty="0" smtClean="0">
                          <a:ln>
                            <a:noFill/>
                          </a:ln>
                          <a:solidFill>
                            <a:schemeClr val="tx1"/>
                          </a:solidFill>
                          <a:effectLst/>
                          <a:latin typeface="Times New Roman" pitchFamily="18" charset="0"/>
                        </a:rPr>
                        <a:t>n</a:t>
                      </a:r>
                      <a:r>
                        <a:rPr kumimoji="0" lang="en-US" sz="18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25618"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2023898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i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5" y="3324225"/>
            <a:ext cx="287655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66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Now, swapping is expensive, so we could just temporarily assign the new entry</a:t>
            </a:r>
          </a:p>
          <a:p>
            <a:pPr lvl="1"/>
            <a:r>
              <a:rPr lang="en-US" altLang="en-US" smtClean="0">
                <a:latin typeface="Arial" charset="0"/>
                <a:cs typeface="Arial" charset="0"/>
              </a:rPr>
              <a:t>this reduces assignments by a factor of 3</a:t>
            </a:r>
          </a:p>
          <a:p>
            <a:pPr lvl="1"/>
            <a:r>
              <a:rPr lang="en-US" altLang="en-US" smtClean="0">
                <a:latin typeface="Arial" charset="0"/>
                <a:cs typeface="Arial" charset="0"/>
              </a:rPr>
              <a:t>speeds up the algorithm by a factor of two</a:t>
            </a:r>
          </a:p>
        </p:txBody>
      </p:sp>
      <p:sp>
        <p:nvSpPr>
          <p:cNvPr id="26629"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8.2.4</a:t>
            </a:r>
            <a:endParaRPr lang="en-CA" altLang="en-US" dirty="0"/>
          </a:p>
        </p:txBody>
      </p:sp>
    </p:spTree>
    <p:extLst>
      <p:ext uri="{BB962C8B-B14F-4D97-AF65-F5344CB8AC3E}">
        <p14:creationId xmlns:p14="http://schemas.microsoft.com/office/powerpoint/2010/main" val="24028265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reasonably good</a:t>
            </a:r>
            <a:r>
              <a:rPr lang="en-US" altLang="en-US" baseline="30000" smtClean="0">
                <a:latin typeface="Arial" charset="0"/>
                <a:cs typeface="Arial" charset="0"/>
              </a:rPr>
              <a:t>*</a:t>
            </a:r>
            <a:r>
              <a:rPr lang="en-US" altLang="en-US" smtClean="0">
                <a:latin typeface="Arial" charset="0"/>
                <a:cs typeface="Arial" charset="0"/>
              </a:rPr>
              <a:t> implementation</a:t>
            </a:r>
            <a:endParaRPr lang="en-US" altLang="en-US" baseline="30000" smtClean="0">
              <a:latin typeface="Arial" charset="0"/>
              <a:cs typeface="Arial" charset="0"/>
            </a:endParaRPr>
          </a:p>
          <a:p>
            <a:pPr>
              <a:buFontTx/>
              <a:buNone/>
            </a:pPr>
            <a:endParaRPr lang="en-US" altLang="en-US" sz="1200" b="1" smtClean="0">
              <a:latin typeface="Courier New" pitchFamily="49" charset="0"/>
              <a:cs typeface="Arial" charset="0"/>
            </a:endParaRPr>
          </a:p>
          <a:p>
            <a:pPr lvl="2">
              <a:buFontTx/>
              <a:buNone/>
            </a:pPr>
            <a:r>
              <a:rPr lang="en-US" altLang="en-US" sz="1200" smtClean="0">
                <a:latin typeface="Consolas" pitchFamily="49" charset="0"/>
                <a:cs typeface="Arial" charset="0"/>
              </a:rPr>
              <a:t>template &lt;typename Type&gt;</a:t>
            </a:r>
          </a:p>
          <a:p>
            <a:pPr lvl="2">
              <a:buFontTx/>
              <a:buNone/>
            </a:pPr>
            <a:r>
              <a:rPr lang="en-US" altLang="en-US" sz="1200" smtClean="0">
                <a:latin typeface="Consolas" pitchFamily="49" charset="0"/>
                <a:cs typeface="Arial" charset="0"/>
              </a:rPr>
              <a:t>void insertion( Type *const array, int const n ) {</a:t>
            </a:r>
          </a:p>
          <a:p>
            <a:pPr lvl="2">
              <a:buFontTx/>
              <a:buNone/>
            </a:pPr>
            <a:r>
              <a:rPr lang="en-US" altLang="en-US" sz="1200" smtClean="0">
                <a:latin typeface="Consolas" pitchFamily="49" charset="0"/>
                <a:cs typeface="Arial" charset="0"/>
              </a:rPr>
              <a:t>    for ( int k = 1; k &lt; n; ++k ) {</a:t>
            </a:r>
          </a:p>
          <a:p>
            <a:pPr lvl="2">
              <a:buFontTx/>
              <a:buNone/>
            </a:pPr>
            <a:r>
              <a:rPr lang="en-US" altLang="en-US" sz="1200" smtClean="0">
                <a:latin typeface="Consolas" pitchFamily="49" charset="0"/>
                <a:cs typeface="Arial" charset="0"/>
              </a:rPr>
              <a:t>        Type tmp = array[k];</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for ( int j = k; k &gt; 0; --j ) {</a:t>
            </a:r>
          </a:p>
          <a:p>
            <a:pPr lvl="2">
              <a:buFontTx/>
              <a:buNone/>
            </a:pPr>
            <a:r>
              <a:rPr lang="en-US" altLang="en-US" sz="1200" smtClean="0">
                <a:latin typeface="Consolas" pitchFamily="49" charset="0"/>
                <a:cs typeface="Arial" charset="0"/>
              </a:rPr>
              <a:t>            if ( array[j - 1] &gt; tmp ) {</a:t>
            </a:r>
          </a:p>
          <a:p>
            <a:pPr lvl="2">
              <a:buFontTx/>
              <a:buNone/>
            </a:pPr>
            <a:r>
              <a:rPr lang="en-US" altLang="en-US" sz="1200" smtClean="0">
                <a:latin typeface="Consolas" pitchFamily="49" charset="0"/>
                <a:cs typeface="Arial" charset="0"/>
              </a:rPr>
              <a:t>                array[j] = array[j - 1];</a:t>
            </a:r>
          </a:p>
          <a:p>
            <a:pPr lvl="2">
              <a:buFontTx/>
              <a:buNone/>
            </a:pPr>
            <a:r>
              <a:rPr lang="en-US" altLang="en-US" sz="1200" smtClean="0">
                <a:latin typeface="Consolas" pitchFamily="49" charset="0"/>
                <a:cs typeface="Arial" charset="0"/>
              </a:rPr>
              <a:t>            } else {</a:t>
            </a:r>
          </a:p>
          <a:p>
            <a:pPr lvl="2">
              <a:buFontTx/>
              <a:buNone/>
            </a:pPr>
            <a:r>
              <a:rPr lang="en-US" altLang="en-US" sz="1200" smtClean="0">
                <a:latin typeface="Consolas" pitchFamily="49" charset="0"/>
                <a:cs typeface="Arial" charset="0"/>
              </a:rPr>
              <a:t>                 array[j] = tmp;</a:t>
            </a: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goto finished</a:t>
            </a:r>
            <a:r>
              <a:rPr lang="en-US" altLang="en-US" sz="1200" smtClean="0">
                <a:latin typeface="Consolas" pitchFamily="49" charset="0"/>
                <a:cs typeface="Arial" charset="0"/>
              </a:rPr>
              <a: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        }</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array[0] = tmp;  // only executed if tmp &lt; array[0]</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finished</a:t>
            </a:r>
            <a:r>
              <a:rPr lang="en-US" altLang="en-US" sz="1200" smtClean="0">
                <a:latin typeface="Consolas" pitchFamily="49" charset="0"/>
                <a:cs typeface="Arial" charset="0"/>
              </a:rPr>
              <a:t>: ;  // empty statement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a:t>
            </a:r>
          </a:p>
        </p:txBody>
      </p:sp>
      <p:sp>
        <p:nvSpPr>
          <p:cNvPr id="27652" name="Text Box 6"/>
          <p:cNvSpPr txBox="1">
            <a:spLocks noChangeArrowheads="1"/>
          </p:cNvSpPr>
          <p:nvPr/>
        </p:nvSpPr>
        <p:spPr bwMode="auto">
          <a:xfrm>
            <a:off x="5219700" y="6308725"/>
            <a:ext cx="3160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baseline="30000"/>
              <a:t>* </a:t>
            </a:r>
            <a:r>
              <a:rPr lang="en-US" altLang="en-US" sz="1600"/>
              <a:t>we could do better with pointers</a:t>
            </a:r>
            <a:endParaRPr lang="en-US" altLang="en-US" sz="1600" baseline="30000"/>
          </a:p>
        </p:txBody>
      </p:sp>
      <p:sp>
        <p:nvSpPr>
          <p:cNvPr id="27653"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8.2.4</a:t>
            </a:r>
            <a:endParaRPr lang="en-CA" altLang="en-US" dirty="0"/>
          </a:p>
        </p:txBody>
      </p:sp>
    </p:spTree>
    <p:extLst>
      <p:ext uri="{BB962C8B-B14F-4D97-AF65-F5344CB8AC3E}">
        <p14:creationId xmlns:p14="http://schemas.microsoft.com/office/powerpoint/2010/main" val="3411660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A Comment about Using </a:t>
            </a:r>
            <a:r>
              <a:rPr lang="en-US" altLang="en-US" b="1" smtClean="0">
                <a:latin typeface="Courier New" pitchFamily="49" charset="0"/>
                <a:cs typeface="Arial" charset="0"/>
              </a:rPr>
              <a:t>goto</a:t>
            </a:r>
            <a:endParaRPr lang="en-US" altLang="en-US" smtClean="0">
              <a:latin typeface="Arial" charset="0"/>
              <a:cs typeface="Arial" charset="0"/>
            </a:endParaRP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Why use </a:t>
            </a:r>
            <a:r>
              <a:rPr lang="en-US" altLang="en-US" smtClean="0">
                <a:latin typeface="Consolas" pitchFamily="49" charset="0"/>
                <a:cs typeface="Consolas" pitchFamily="49" charset="0"/>
              </a:rPr>
              <a:t>goto</a:t>
            </a:r>
            <a:r>
              <a:rPr lang="en-US" altLang="en-US" smtClean="0">
                <a:latin typeface="Arial" charset="0"/>
                <a:cs typeface="Arial" charset="0"/>
              </a:rPr>
              <a:t>?  Isn’t </a:t>
            </a:r>
            <a:r>
              <a:rPr lang="en-US" altLang="en-US" smtClean="0">
                <a:solidFill>
                  <a:srgbClr val="000000"/>
                </a:solidFill>
                <a:latin typeface="Consolas" pitchFamily="49" charset="0"/>
                <a:cs typeface="Consolas" pitchFamily="49" charset="0"/>
              </a:rPr>
              <a:t>goto</a:t>
            </a:r>
            <a:r>
              <a:rPr lang="en-US" altLang="en-US" smtClean="0">
                <a:latin typeface="Arial" charset="0"/>
                <a:cs typeface="Arial" charset="0"/>
              </a:rPr>
              <a:t> “evil”?!</a:t>
            </a:r>
          </a:p>
          <a:p>
            <a:pPr>
              <a:buFontTx/>
              <a:buNone/>
            </a:pPr>
            <a:endParaRPr lang="en-US" altLang="en-US" sz="1200" b="1" smtClean="0">
              <a:latin typeface="Courier New" pitchFamily="49" charset="0"/>
              <a:cs typeface="Arial" charset="0"/>
            </a:endParaRPr>
          </a:p>
          <a:p>
            <a:pPr lvl="2">
              <a:buFontTx/>
              <a:buNone/>
            </a:pPr>
            <a:r>
              <a:rPr lang="en-US" altLang="en-US" sz="1200" smtClean="0">
                <a:latin typeface="Consolas" pitchFamily="49" charset="0"/>
                <a:cs typeface="Arial" charset="0"/>
              </a:rPr>
              <a:t>template &lt;typename Type&gt;</a:t>
            </a:r>
          </a:p>
          <a:p>
            <a:pPr lvl="2">
              <a:buFontTx/>
              <a:buNone/>
            </a:pPr>
            <a:r>
              <a:rPr lang="en-US" altLang="en-US" sz="1200" smtClean="0">
                <a:latin typeface="Consolas" pitchFamily="49" charset="0"/>
                <a:cs typeface="Arial" charset="0"/>
              </a:rPr>
              <a:t>void insertion( Type *const array, int const n ) {</a:t>
            </a:r>
          </a:p>
          <a:p>
            <a:pPr lvl="2">
              <a:buFontTx/>
              <a:buNone/>
            </a:pPr>
            <a:r>
              <a:rPr lang="en-US" altLang="en-US" sz="1200" smtClean="0">
                <a:latin typeface="Consolas" pitchFamily="49" charset="0"/>
                <a:cs typeface="Arial" charset="0"/>
              </a:rPr>
              <a:t>    for ( int k = 1; k &lt; n; ++k ) {</a:t>
            </a:r>
          </a:p>
          <a:p>
            <a:pPr lvl="2">
              <a:buFontTx/>
              <a:buNone/>
            </a:pPr>
            <a:r>
              <a:rPr lang="en-US" altLang="en-US" sz="1200" smtClean="0">
                <a:latin typeface="Consolas" pitchFamily="49" charset="0"/>
                <a:cs typeface="Arial" charset="0"/>
              </a:rPr>
              <a:t>        Type tmp = array[k];</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for ( int j = k; k &gt; 0; --j ) {</a:t>
            </a:r>
          </a:p>
          <a:p>
            <a:pPr lvl="2">
              <a:buFontTx/>
              <a:buNone/>
            </a:pPr>
            <a:r>
              <a:rPr lang="en-US" altLang="en-US" sz="1200" smtClean="0">
                <a:latin typeface="Consolas" pitchFamily="49" charset="0"/>
                <a:cs typeface="Arial" charset="0"/>
              </a:rPr>
              <a:t>            if ( array[j - 1] &gt; tmp ) {</a:t>
            </a:r>
          </a:p>
          <a:p>
            <a:pPr lvl="2">
              <a:buFontTx/>
              <a:buNone/>
            </a:pPr>
            <a:r>
              <a:rPr lang="en-US" altLang="en-US" sz="1200" smtClean="0">
                <a:latin typeface="Consolas" pitchFamily="49" charset="0"/>
                <a:cs typeface="Arial" charset="0"/>
              </a:rPr>
              <a:t>                array[j] = array[j - 1];</a:t>
            </a:r>
          </a:p>
          <a:p>
            <a:pPr lvl="2">
              <a:buFontTx/>
              <a:buNone/>
            </a:pPr>
            <a:r>
              <a:rPr lang="en-US" altLang="en-US" sz="1200" smtClean="0">
                <a:latin typeface="Consolas" pitchFamily="49" charset="0"/>
                <a:cs typeface="Arial" charset="0"/>
              </a:rPr>
              <a:t>            } else {</a:t>
            </a:r>
          </a:p>
          <a:p>
            <a:pPr lvl="2">
              <a:buFontTx/>
              <a:buNone/>
            </a:pPr>
            <a:r>
              <a:rPr lang="en-US" altLang="en-US" sz="1200" smtClean="0">
                <a:latin typeface="Consolas" pitchFamily="49" charset="0"/>
                <a:cs typeface="Arial" charset="0"/>
              </a:rPr>
              <a:t>                 array[j] = tmp;</a:t>
            </a: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goto finished</a:t>
            </a:r>
            <a:r>
              <a:rPr lang="en-US" altLang="en-US" sz="1200" smtClean="0">
                <a:latin typeface="Consolas" pitchFamily="49" charset="0"/>
                <a:cs typeface="Arial" charset="0"/>
              </a:rPr>
              <a: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        }</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array[0] = tmp;  // only executed if tmp &lt; array[0]</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finished</a:t>
            </a:r>
            <a:r>
              <a:rPr lang="en-US" altLang="en-US" sz="1200" smtClean="0">
                <a:latin typeface="Consolas" pitchFamily="49" charset="0"/>
                <a:cs typeface="Arial" charset="0"/>
              </a:rPr>
              <a:t>: ;  // empty statement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a:t>
            </a:r>
          </a:p>
        </p:txBody>
      </p:sp>
      <p:sp>
        <p:nvSpPr>
          <p:cNvPr id="28676"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8.2.5</a:t>
            </a:r>
            <a:endParaRPr lang="en-CA" altLang="en-US" dirty="0"/>
          </a:p>
        </p:txBody>
      </p:sp>
    </p:spTree>
    <p:extLst>
      <p:ext uri="{BB962C8B-B14F-4D97-AF65-F5344CB8AC3E}">
        <p14:creationId xmlns:p14="http://schemas.microsoft.com/office/powerpoint/2010/main" val="332021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A Comment about Using </a:t>
            </a:r>
            <a:r>
              <a:rPr lang="en-US" altLang="en-US" b="1" smtClean="0">
                <a:latin typeface="Courier New" pitchFamily="49" charset="0"/>
                <a:cs typeface="Arial" charset="0"/>
              </a:rPr>
              <a:t>goto</a:t>
            </a:r>
            <a:endParaRPr lang="en-US" altLang="en-US" smtClean="0">
              <a:latin typeface="Arial" charset="0"/>
              <a:cs typeface="Arial" charset="0"/>
            </a:endParaRP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Even xkcd knows it is evil!</a:t>
            </a:r>
          </a:p>
          <a:p>
            <a:pPr>
              <a:buFontTx/>
              <a:buNone/>
            </a:pPr>
            <a:r>
              <a:rPr lang="en-US" altLang="en-US" sz="1200" smtClean="0">
                <a:latin typeface="Consolas" pitchFamily="49" charset="0"/>
                <a:cs typeface="Arial" charset="0"/>
              </a:rPr>
              <a:t>		</a:t>
            </a:r>
          </a:p>
        </p:txBody>
      </p:sp>
      <p:pic>
        <p:nvPicPr>
          <p:cNvPr id="297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060575"/>
            <a:ext cx="70485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00788" y="3954463"/>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http://xkcd.com/292/</a:t>
            </a:r>
          </a:p>
        </p:txBody>
      </p:sp>
      <p:sp>
        <p:nvSpPr>
          <p:cNvPr id="2970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8.2.5</a:t>
            </a:r>
            <a:endParaRPr lang="en-CA" altLang="en-US" dirty="0"/>
          </a:p>
        </p:txBody>
      </p:sp>
    </p:spTree>
    <p:extLst>
      <p:ext uri="{BB962C8B-B14F-4D97-AF65-F5344CB8AC3E}">
        <p14:creationId xmlns:p14="http://schemas.microsoft.com/office/powerpoint/2010/main" val="3587714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A Comment about Using </a:t>
            </a:r>
            <a:r>
              <a:rPr lang="en-US" altLang="en-US" b="1" smtClean="0">
                <a:latin typeface="Courier New" pitchFamily="49" charset="0"/>
                <a:cs typeface="Arial" charset="0"/>
              </a:rPr>
              <a:t>goto</a:t>
            </a:r>
            <a:endParaRPr lang="en-US" altLang="en-US" smtClean="0">
              <a:latin typeface="Arial" charset="0"/>
              <a:cs typeface="Arial" charset="0"/>
            </a:endParaRP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any other fix appears to be less than elegant…</a:t>
            </a:r>
          </a:p>
          <a:p>
            <a:pPr>
              <a:buFontTx/>
              <a:buNone/>
            </a:pPr>
            <a:endParaRPr lang="en-US" altLang="en-US" sz="1200" b="1" smtClean="0">
              <a:latin typeface="Courier New" pitchFamily="49" charset="0"/>
              <a:cs typeface="Arial" charset="0"/>
            </a:endParaRPr>
          </a:p>
          <a:p>
            <a:pPr lvl="2">
              <a:buFontTx/>
              <a:buNone/>
            </a:pPr>
            <a:r>
              <a:rPr lang="en-US" altLang="en-US" sz="1200" smtClean="0">
                <a:latin typeface="Consolas" pitchFamily="49" charset="0"/>
                <a:cs typeface="Arial" charset="0"/>
              </a:rPr>
              <a:t>template &lt;typename Type&gt;</a:t>
            </a:r>
          </a:p>
          <a:p>
            <a:pPr lvl="2">
              <a:buFontTx/>
              <a:buNone/>
            </a:pPr>
            <a:r>
              <a:rPr lang="en-US" altLang="en-US" sz="1200" smtClean="0">
                <a:latin typeface="Consolas" pitchFamily="49" charset="0"/>
                <a:cs typeface="Arial" charset="0"/>
              </a:rPr>
              <a:t>void insertion( Type *const array, int const n ) {</a:t>
            </a:r>
          </a:p>
          <a:p>
            <a:pPr lvl="2">
              <a:buFontTx/>
              <a:buNone/>
            </a:pPr>
            <a:r>
              <a:rPr lang="en-US" altLang="en-US" sz="1200" smtClean="0">
                <a:latin typeface="Consolas" pitchFamily="49" charset="0"/>
                <a:cs typeface="Arial" charset="0"/>
              </a:rPr>
              <a:t>    for ( int k = 1; k &lt; n; ++k ) {</a:t>
            </a:r>
          </a:p>
          <a:p>
            <a:pPr lvl="2">
              <a:buFontTx/>
              <a:buNone/>
            </a:pPr>
            <a:r>
              <a:rPr lang="en-US" altLang="en-US" sz="1200" smtClean="0">
                <a:latin typeface="Consolas" pitchFamily="49" charset="0"/>
                <a:cs typeface="Arial" charset="0"/>
              </a:rPr>
              <a:t>        Type tmp = array[k];</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for ( int j = k; k &gt; 0; --j ) {</a:t>
            </a:r>
          </a:p>
          <a:p>
            <a:pPr lvl="2">
              <a:buFontTx/>
              <a:buNone/>
            </a:pPr>
            <a:r>
              <a:rPr lang="en-US" altLang="en-US" sz="1200" smtClean="0">
                <a:latin typeface="Consolas" pitchFamily="49" charset="0"/>
                <a:cs typeface="Arial" charset="0"/>
              </a:rPr>
              <a:t>            if ( array[j - 1] &gt; tmp ) {</a:t>
            </a:r>
          </a:p>
          <a:p>
            <a:pPr lvl="2">
              <a:buFontTx/>
              <a:buNone/>
            </a:pPr>
            <a:r>
              <a:rPr lang="en-US" altLang="en-US" sz="1200" smtClean="0">
                <a:latin typeface="Consolas" pitchFamily="49" charset="0"/>
                <a:cs typeface="Arial" charset="0"/>
              </a:rPr>
              <a:t>                array[j] = array[j - 1];</a:t>
            </a:r>
          </a:p>
          <a:p>
            <a:pPr lvl="2">
              <a:buFontTx/>
              <a:buNone/>
            </a:pPr>
            <a:r>
              <a:rPr lang="en-US" altLang="en-US" sz="1200" smtClean="0">
                <a:latin typeface="Consolas" pitchFamily="49" charset="0"/>
                <a:cs typeface="Arial" charset="0"/>
              </a:rPr>
              <a:t>            } else {</a:t>
            </a:r>
          </a:p>
          <a:p>
            <a:pPr lvl="2">
              <a:buFontTx/>
              <a:buNone/>
            </a:pPr>
            <a:r>
              <a:rPr lang="en-US" altLang="en-US" sz="1200" smtClean="0">
                <a:latin typeface="Consolas" pitchFamily="49" charset="0"/>
                <a:cs typeface="Arial" charset="0"/>
              </a:rPr>
              <a:t>                 array[j] = tmp;</a:t>
            </a: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break</a:t>
            </a:r>
            <a:r>
              <a:rPr lang="en-US" altLang="en-US" sz="1200" smtClean="0">
                <a:latin typeface="Consolas" pitchFamily="49" charset="0"/>
                <a:cs typeface="Arial" charset="0"/>
              </a:rPr>
              <a: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        }</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if ( array[0] &gt; tmp ) {</a:t>
            </a:r>
          </a:p>
          <a:p>
            <a:pPr lvl="2">
              <a:buFontTx/>
              <a:buNone/>
            </a:pPr>
            <a:r>
              <a:rPr lang="en-US" altLang="en-US" sz="1200" smtClean="0">
                <a:latin typeface="Consolas" pitchFamily="49" charset="0"/>
                <a:cs typeface="Arial" charset="0"/>
              </a:rPr>
              <a:t>            array[0] = tmp;  // only executed if tmp &lt; array[0]</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a:t>
            </a:r>
          </a:p>
        </p:txBody>
      </p:sp>
      <p:sp>
        <p:nvSpPr>
          <p:cNvPr id="30724"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8.2.5</a:t>
            </a:r>
            <a:endParaRPr lang="en-CA" altLang="en-US" dirty="0"/>
          </a:p>
        </p:txBody>
      </p:sp>
    </p:spTree>
    <p:extLst>
      <p:ext uri="{BB962C8B-B14F-4D97-AF65-F5344CB8AC3E}">
        <p14:creationId xmlns:p14="http://schemas.microsoft.com/office/powerpoint/2010/main" val="20584004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A Comment about Using </a:t>
            </a:r>
            <a:r>
              <a:rPr lang="en-US" altLang="en-US" b="1" smtClean="0">
                <a:latin typeface="Courier New" pitchFamily="49" charset="0"/>
                <a:cs typeface="Arial" charset="0"/>
              </a:rPr>
              <a:t>goto</a:t>
            </a:r>
            <a:endParaRPr lang="en-US" altLang="en-US" smtClean="0">
              <a:latin typeface="Arial" charset="0"/>
              <a:cs typeface="Arial" charset="0"/>
            </a:endParaRP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excessive use of the </a:t>
            </a:r>
            <a:r>
              <a:rPr lang="en-US" altLang="en-US" b="1" smtClean="0">
                <a:latin typeface="Consolas" pitchFamily="49" charset="0"/>
                <a:cs typeface="Consolas" pitchFamily="49" charset="0"/>
              </a:rPr>
              <a:t>goto</a:t>
            </a:r>
            <a:r>
              <a:rPr lang="en-US" altLang="en-US" smtClean="0">
                <a:latin typeface="Arial" charset="0"/>
                <a:cs typeface="Arial" charset="0"/>
              </a:rPr>
              <a:t> statement resulted in spaghetti code</a:t>
            </a:r>
          </a:p>
          <a:p>
            <a:pPr lvl="1"/>
            <a:r>
              <a:rPr lang="en-US" altLang="en-US" smtClean="0">
                <a:latin typeface="Arial" charset="0"/>
                <a:cs typeface="Arial" charset="0"/>
              </a:rPr>
              <a:t>Edsger Dijkstra’s 1968 commentary</a:t>
            </a:r>
          </a:p>
          <a:p>
            <a:pPr lvl="2">
              <a:buFontTx/>
              <a:buNone/>
            </a:pPr>
            <a:r>
              <a:rPr lang="en-US" altLang="en-US" i="1" smtClean="0">
                <a:latin typeface="Arial" charset="0"/>
                <a:cs typeface="Arial" charset="0"/>
              </a:rPr>
              <a:t>“Go To Statement Considered Harmful”</a:t>
            </a:r>
          </a:p>
          <a:p>
            <a:pPr lvl="1">
              <a:buFontTx/>
              <a:buNone/>
            </a:pPr>
            <a:r>
              <a:rPr lang="en-US" altLang="en-US" smtClean="0">
                <a:latin typeface="Arial" charset="0"/>
                <a:cs typeface="Arial" charset="0"/>
              </a:rPr>
              <a:t>	started what (against Dijkstra’s better judgment) took on the form of a religious crusade against using </a:t>
            </a:r>
            <a:r>
              <a:rPr lang="en-US" altLang="en-US" b="1" smtClean="0">
                <a:latin typeface="Courier New" pitchFamily="49" charset="0"/>
                <a:cs typeface="Arial" charset="0"/>
              </a:rPr>
              <a:t>goto</a:t>
            </a:r>
            <a:r>
              <a:rPr lang="en-US" altLang="en-US" smtClean="0">
                <a:latin typeface="Arial" charset="0"/>
                <a:cs typeface="Arial" charset="0"/>
              </a:rPr>
              <a:t> </a:t>
            </a:r>
          </a:p>
          <a:p>
            <a:pPr lvl="1"/>
            <a:endParaRPr lang="en-US" altLang="en-US" smtClean="0">
              <a:latin typeface="Arial" charset="0"/>
              <a:cs typeface="Arial" charset="0"/>
            </a:endParaRPr>
          </a:p>
          <a:p>
            <a:pPr lvl="1"/>
            <a:r>
              <a:rPr lang="en-US" altLang="en-US" smtClean="0">
                <a:latin typeface="Arial" charset="0"/>
                <a:cs typeface="Arial" charset="0"/>
              </a:rPr>
              <a:t>Donald Knuth gives a more reasoned approach in his 1972 paper “</a:t>
            </a:r>
            <a:r>
              <a:rPr lang="en-US" altLang="en-US" i="1" smtClean="0">
                <a:latin typeface="Arial" charset="0"/>
                <a:cs typeface="Arial" charset="0"/>
              </a:rPr>
              <a:t>Structured Programming with go to Statements”</a:t>
            </a:r>
            <a:r>
              <a:rPr lang="en-US" altLang="en-US" smtClean="0">
                <a:latin typeface="Arial" charset="0"/>
                <a:cs typeface="Arial" charset="0"/>
              </a:rPr>
              <a:t> </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Unfortunately, in 2011, one student saw this and immediately used a </a:t>
            </a:r>
            <a:r>
              <a:rPr lang="en-US" altLang="en-US" b="1" smtClean="0">
                <a:latin typeface="Consolas" pitchFamily="49" charset="0"/>
                <a:cs typeface="Consolas" pitchFamily="49" charset="0"/>
              </a:rPr>
              <a:t>goto</a:t>
            </a:r>
            <a:r>
              <a:rPr lang="en-US" altLang="en-US" smtClean="0">
                <a:latin typeface="Arial" charset="0"/>
                <a:cs typeface="Arial" charset="0"/>
              </a:rPr>
              <a:t> that resulted in spaghetti code and claimed it was “reasonable”</a:t>
            </a:r>
          </a:p>
          <a:p>
            <a:pPr lvl="1"/>
            <a:r>
              <a:rPr lang="en-US" altLang="en-US" smtClean="0">
                <a:latin typeface="Arial" charset="0"/>
                <a:cs typeface="Arial" charset="0"/>
              </a:rPr>
              <a:t>In general, use a </a:t>
            </a:r>
            <a:r>
              <a:rPr lang="en-US" altLang="en-US" b="1" smtClean="0">
                <a:latin typeface="Consolas" pitchFamily="49" charset="0"/>
                <a:cs typeface="Consolas" pitchFamily="49" charset="0"/>
              </a:rPr>
              <a:t>goto</a:t>
            </a:r>
            <a:r>
              <a:rPr lang="en-US" altLang="en-US" smtClean="0">
                <a:latin typeface="Arial" charset="0"/>
                <a:cs typeface="Arial" charset="0"/>
              </a:rPr>
              <a:t> if and only if it is going forward to an obvious point in the routine</a:t>
            </a:r>
          </a:p>
        </p:txBody>
      </p:sp>
      <p:sp>
        <p:nvSpPr>
          <p:cNvPr id="31748"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8.2.5</a:t>
            </a:r>
            <a:endParaRPr lang="en-CA" altLang="en-US" dirty="0"/>
          </a:p>
        </p:txBody>
      </p:sp>
    </p:spTree>
    <p:extLst>
      <p:ext uri="{BB962C8B-B14F-4D97-AF65-F5344CB8AC3E}">
        <p14:creationId xmlns:p14="http://schemas.microsoft.com/office/powerpoint/2010/main" val="4133122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27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Insertion Sort:</a:t>
            </a:r>
          </a:p>
          <a:p>
            <a:pPr lvl="1"/>
            <a:r>
              <a:rPr lang="en-US" altLang="en-US" dirty="0" smtClean="0">
                <a:latin typeface="Arial" charset="0"/>
                <a:cs typeface="Arial" charset="0"/>
              </a:rPr>
              <a:t>Insert new entries into growing sorted lists</a:t>
            </a:r>
          </a:p>
          <a:p>
            <a:pPr lvl="1"/>
            <a:r>
              <a:rPr lang="en-US" altLang="en-US" dirty="0" smtClean="0">
                <a:latin typeface="Arial" charset="0"/>
                <a:cs typeface="Arial" charset="0"/>
              </a:rPr>
              <a:t>Run-time analysis</a:t>
            </a:r>
          </a:p>
          <a:p>
            <a:pPr lvl="2"/>
            <a:r>
              <a:rPr lang="en-US" altLang="en-US" dirty="0" smtClean="0">
                <a:latin typeface="Arial" charset="0"/>
                <a:cs typeface="Arial" charset="0"/>
              </a:rPr>
              <a:t>Actual and average case run time: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a:t>
            </a:r>
          </a:p>
          <a:p>
            <a:pPr lvl="2"/>
            <a:r>
              <a:rPr lang="en-US" altLang="en-US" dirty="0" smtClean="0">
                <a:latin typeface="Arial" charset="0"/>
                <a:cs typeface="Arial" charset="0"/>
              </a:rPr>
              <a:t>Detailed analysis: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d</a:t>
            </a:r>
            <a:r>
              <a:rPr lang="en-US" altLang="en-US" dirty="0" smtClean="0">
                <a:latin typeface="Times New Roman" pitchFamily="18" charset="0"/>
                <a:cs typeface="Arial" charset="0"/>
              </a:rPr>
              <a:t>)</a:t>
            </a:r>
          </a:p>
          <a:p>
            <a:pPr lvl="2"/>
            <a:r>
              <a:rPr lang="en-US" altLang="en-US" dirty="0" smtClean="0">
                <a:latin typeface="Arial" charset="0"/>
                <a:cs typeface="Arial" charset="0"/>
              </a:rPr>
              <a:t>Best case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inversions):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p>
          <a:p>
            <a:pPr lvl="1"/>
            <a:r>
              <a:rPr lang="en-US" altLang="en-US" dirty="0" smtClean="0">
                <a:solidFill>
                  <a:prstClr val="black"/>
                </a:solidFill>
                <a:latin typeface="Arial" charset="0"/>
                <a:cs typeface="Arial" charset="0"/>
              </a:rPr>
              <a:t>Memory requirements:  </a:t>
            </a:r>
            <a:r>
              <a:rPr lang="en-US" altLang="en-US" dirty="0" smtClean="0">
                <a:latin typeface="Symbol" pitchFamily="18" charset="2"/>
                <a:cs typeface="Arial" charset="0"/>
              </a:rPr>
              <a:t>Q</a:t>
            </a:r>
            <a:r>
              <a:rPr lang="en-US" altLang="en-US" dirty="0" smtClean="0">
                <a:latin typeface="Times New Roman" pitchFamily="18" charset="0"/>
                <a:cs typeface="Arial" charset="0"/>
              </a:rPr>
              <a:t>(1)</a:t>
            </a:r>
            <a:endParaRPr lang="en-US" altLang="en-US" dirty="0">
              <a:solidFill>
                <a:prstClr val="black"/>
              </a:solidFill>
              <a:latin typeface="Arial" charset="0"/>
              <a:cs typeface="Arial" charset="0"/>
            </a:endParaRPr>
          </a:p>
          <a:p>
            <a:pPr lvl="2"/>
            <a:endParaRPr lang="en-US" altLang="en-US" dirty="0" smtClean="0">
              <a:latin typeface="Times New Roman" pitchFamily="18"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1692866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observations:</a:t>
            </a:r>
          </a:p>
          <a:p>
            <a:pPr lvl="1"/>
            <a:r>
              <a:rPr lang="en-US" altLang="en-US" smtClean="0">
                <a:latin typeface="Arial" charset="0"/>
                <a:cs typeface="Arial" charset="0"/>
              </a:rPr>
              <a:t>A list with one element is sorted</a:t>
            </a:r>
          </a:p>
          <a:p>
            <a:pPr lvl="1"/>
            <a:r>
              <a:rPr lang="en-US" altLang="en-US" smtClean="0">
                <a:latin typeface="Arial" charset="0"/>
                <a:cs typeface="Arial" charset="0"/>
              </a:rPr>
              <a:t>In general, if we have a sorted list of </a:t>
            </a:r>
            <a:r>
              <a:rPr lang="en-US" altLang="en-US" i="1" smtClean="0">
                <a:latin typeface="Times New Roman" pitchFamily="18" charset="0"/>
                <a:cs typeface="Arial" charset="0"/>
              </a:rPr>
              <a:t>k</a:t>
            </a:r>
            <a:r>
              <a:rPr lang="en-US" altLang="en-US" smtClean="0">
                <a:latin typeface="Arial" charset="0"/>
                <a:cs typeface="Arial" charset="0"/>
              </a:rPr>
              <a:t> items, we can insert a new item to create a sorted list of size </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p>
        </p:txBody>
      </p:sp>
      <p:sp>
        <p:nvSpPr>
          <p:cNvPr id="7172"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a:t>
            </a:r>
            <a:endParaRPr lang="en-CA" altLang="en-US" dirty="0"/>
          </a:p>
        </p:txBody>
      </p:sp>
    </p:spTree>
    <p:extLst>
      <p:ext uri="{BB962C8B-B14F-4D97-AF65-F5344CB8AC3E}">
        <p14:creationId xmlns:p14="http://schemas.microsoft.com/office/powerpoint/2010/main" val="18101277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References</a:t>
            </a:r>
          </a:p>
        </p:txBody>
      </p:sp>
      <p:sp>
        <p:nvSpPr>
          <p:cNvPr id="33795" name="Rectangle 3"/>
          <p:cNvSpPr>
            <a:spLocks noGrp="1" noChangeArrowheads="1"/>
          </p:cNvSpPr>
          <p:nvPr>
            <p:ph type="body" idx="1"/>
          </p:nvPr>
        </p:nvSpPr>
        <p:spPr/>
        <p:txBody>
          <a:bodyPr/>
          <a:lstStyle/>
          <a:p>
            <a:pPr marL="533400" indent="-533400">
              <a:buFontTx/>
              <a:buNone/>
            </a:pPr>
            <a:r>
              <a:rPr lang="en-US" altLang="en-US" sz="1800" dirty="0" smtClean="0">
                <a:latin typeface="Arial" charset="0"/>
                <a:cs typeface="Arial" charset="0"/>
              </a:rPr>
              <a:t>[1]	Donald E. Knuth, </a:t>
            </a:r>
            <a:r>
              <a:rPr lang="en-US" altLang="en-US" sz="1800" i="1" dirty="0" smtClean="0">
                <a:latin typeface="Arial" charset="0"/>
                <a:cs typeface="Arial" charset="0"/>
              </a:rPr>
              <a:t>The Art of Computer Programming, Volume 3:  Sorting and Searching</a:t>
            </a:r>
            <a:r>
              <a:rPr lang="en-US" altLang="en-US" sz="1800" dirty="0" smtClean="0">
                <a:latin typeface="Arial" charset="0"/>
                <a:cs typeface="Arial" charset="0"/>
              </a:rPr>
              <a:t>, 2</a:t>
            </a:r>
            <a:r>
              <a:rPr lang="en-US" altLang="en-US" sz="1800" baseline="30000" dirty="0" smtClean="0">
                <a:latin typeface="Arial" charset="0"/>
                <a:cs typeface="Arial" charset="0"/>
              </a:rPr>
              <a:t>nd</a:t>
            </a:r>
            <a:r>
              <a:rPr lang="en-US" altLang="en-US" sz="1800" dirty="0" smtClean="0">
                <a:latin typeface="Arial" charset="0"/>
                <a:cs typeface="Arial" charset="0"/>
              </a:rPr>
              <a:t> Ed., Addison Wesley, 1998, §5.2.1, p.80-82.</a:t>
            </a:r>
          </a:p>
          <a:p>
            <a:pPr marL="533400" indent="-533400">
              <a:buFontTx/>
              <a:buNone/>
            </a:pPr>
            <a:r>
              <a:rPr lang="en-US" altLang="en-US" sz="1800" dirty="0" smtClean="0">
                <a:latin typeface="Arial" charset="0"/>
                <a:cs typeface="Arial" charset="0"/>
              </a:rPr>
              <a:t>[2]	</a:t>
            </a:r>
            <a:r>
              <a:rPr lang="en-US" altLang="en-US" sz="1800" dirty="0" err="1" smtClean="0">
                <a:latin typeface="Arial" charset="0"/>
                <a:cs typeface="Arial" charset="0"/>
              </a:rPr>
              <a:t>Cormen</a:t>
            </a:r>
            <a:r>
              <a:rPr lang="en-US" altLang="en-US" sz="1800" dirty="0" smtClean="0">
                <a:latin typeface="Arial" charset="0"/>
                <a:cs typeface="Arial" charset="0"/>
              </a:rPr>
              <a:t>, </a:t>
            </a:r>
            <a:r>
              <a:rPr lang="en-US" altLang="en-US" sz="1800" dirty="0" err="1" smtClean="0">
                <a:latin typeface="Arial" charset="0"/>
                <a:cs typeface="Arial" charset="0"/>
              </a:rPr>
              <a:t>Leiserson</a:t>
            </a:r>
            <a:r>
              <a:rPr lang="en-US" altLang="en-US" sz="1800" dirty="0" smtClean="0">
                <a:latin typeface="Arial" charset="0"/>
                <a:cs typeface="Arial" charset="0"/>
              </a:rPr>
              <a:t>, and </a:t>
            </a:r>
            <a:r>
              <a:rPr lang="en-US" altLang="en-US" sz="1800" dirty="0" err="1" smtClean="0">
                <a:latin typeface="Arial" charset="0"/>
                <a:cs typeface="Arial" charset="0"/>
              </a:rPr>
              <a:t>Rivest</a:t>
            </a:r>
            <a:r>
              <a:rPr lang="en-US" altLang="en-US" sz="1800" dirty="0" smtClean="0">
                <a:latin typeface="Arial" charset="0"/>
                <a:cs typeface="Arial" charset="0"/>
              </a:rPr>
              <a:t>, </a:t>
            </a:r>
            <a:r>
              <a:rPr lang="en-US" altLang="en-US" sz="1800" i="1" dirty="0" smtClean="0">
                <a:latin typeface="Arial" charset="0"/>
                <a:cs typeface="Arial" charset="0"/>
              </a:rPr>
              <a:t>Introduction to Algorithms</a:t>
            </a:r>
            <a:r>
              <a:rPr lang="en-US" altLang="en-US" sz="1800" dirty="0" smtClean="0">
                <a:latin typeface="Arial" charset="0"/>
                <a:cs typeface="Arial" charset="0"/>
              </a:rPr>
              <a:t>, McGraw Hill, 1990, p.2-4, 6-9.</a:t>
            </a:r>
          </a:p>
          <a:p>
            <a:pPr marL="533400" indent="-533400">
              <a:buFontTx/>
              <a:buNone/>
            </a:pPr>
            <a:r>
              <a:rPr lang="en-US" altLang="en-US" sz="1800" dirty="0" smtClean="0">
                <a:latin typeface="Arial" charset="0"/>
                <a:cs typeface="Arial" charset="0"/>
              </a:rPr>
              <a:t>[3]	Weiss, </a:t>
            </a:r>
            <a:r>
              <a:rPr lang="en-US" altLang="en-US" sz="1800" i="1" dirty="0" smtClean="0">
                <a:latin typeface="Arial" charset="0"/>
                <a:cs typeface="Arial" charset="0"/>
              </a:rPr>
              <a:t>Data Structures and Algorithm Analysis in C++</a:t>
            </a:r>
            <a:r>
              <a:rPr lang="en-US" altLang="en-US" sz="1800" dirty="0" smtClean="0">
                <a:latin typeface="Arial" charset="0"/>
                <a:cs typeface="Arial" charset="0"/>
              </a:rPr>
              <a:t>, </a:t>
            </a:r>
            <a:r>
              <a:rPr lang="en-US" altLang="en-US" sz="1800" i="1" dirty="0" smtClean="0">
                <a:latin typeface="Arial" charset="0"/>
                <a:cs typeface="Arial" charset="0"/>
              </a:rPr>
              <a:t>3</a:t>
            </a:r>
            <a:r>
              <a:rPr lang="en-US" altLang="en-US" sz="1800" i="1" baseline="30000" dirty="0" smtClean="0">
                <a:latin typeface="Arial" charset="0"/>
                <a:cs typeface="Arial" charset="0"/>
              </a:rPr>
              <a:t>rd</a:t>
            </a:r>
            <a:r>
              <a:rPr lang="en-US" altLang="en-US" sz="1800" i="1" dirty="0" smtClean="0">
                <a:latin typeface="Arial" charset="0"/>
                <a:cs typeface="Arial" charset="0"/>
              </a:rPr>
              <a:t> Ed.</a:t>
            </a:r>
            <a:r>
              <a:rPr lang="en-US" altLang="en-US" sz="1800" dirty="0" smtClean="0">
                <a:latin typeface="Arial" charset="0"/>
                <a:cs typeface="Arial" charset="0"/>
              </a:rPr>
              <a:t>, Addison Wesley, §8.2, p.262-5.</a:t>
            </a:r>
          </a:p>
          <a:p>
            <a:pPr marL="533400" indent="-533400">
              <a:buFontTx/>
              <a:buNone/>
            </a:pPr>
            <a:r>
              <a:rPr lang="en-US" altLang="en-US" sz="1800" dirty="0" smtClean="0">
                <a:latin typeface="Arial" charset="0"/>
                <a:cs typeface="Arial" charset="0"/>
              </a:rPr>
              <a:t>[4]  </a:t>
            </a:r>
            <a:r>
              <a:rPr lang="en-US" altLang="en-US" sz="1800" dirty="0" err="1" smtClean="0">
                <a:latin typeface="Arial" charset="0"/>
                <a:cs typeface="Arial" charset="0"/>
              </a:rPr>
              <a:t>Edsger</a:t>
            </a:r>
            <a:r>
              <a:rPr lang="en-US" altLang="en-US" sz="1800" dirty="0" smtClean="0">
                <a:latin typeface="Arial" charset="0"/>
                <a:cs typeface="Arial" charset="0"/>
              </a:rPr>
              <a:t> </a:t>
            </a:r>
            <a:r>
              <a:rPr lang="en-US" altLang="en-US" sz="1800" dirty="0" err="1" smtClean="0">
                <a:latin typeface="Arial" charset="0"/>
                <a:cs typeface="Arial" charset="0"/>
              </a:rPr>
              <a:t>Dijkstra</a:t>
            </a:r>
            <a:r>
              <a:rPr lang="en-US" altLang="en-US" sz="1800" dirty="0" smtClean="0">
                <a:latin typeface="Arial" charset="0"/>
                <a:cs typeface="Arial" charset="0"/>
              </a:rPr>
              <a:t>, </a:t>
            </a:r>
            <a:r>
              <a:rPr lang="en-US" altLang="en-US" sz="1800" i="1" dirty="0" smtClean="0">
                <a:latin typeface="Arial" charset="0"/>
                <a:cs typeface="Arial" charset="0"/>
              </a:rPr>
              <a:t>Go To Statement Considered Harmful</a:t>
            </a:r>
            <a:r>
              <a:rPr lang="en-US" altLang="en-US" sz="1800" dirty="0" smtClean="0">
                <a:latin typeface="Arial" charset="0"/>
                <a:cs typeface="Arial" charset="0"/>
              </a:rPr>
              <a:t>, Communications of the ACM 11 (3), pp.147–148, 1968. </a:t>
            </a:r>
          </a:p>
          <a:p>
            <a:pPr marL="533400" indent="-533400">
              <a:buFontTx/>
              <a:buNone/>
            </a:pPr>
            <a:r>
              <a:rPr lang="en-US" altLang="en-US" sz="1800" dirty="0" smtClean="0">
                <a:latin typeface="Arial" charset="0"/>
                <a:cs typeface="Arial" charset="0"/>
              </a:rPr>
              <a:t>[5]  Donald Knuth, </a:t>
            </a:r>
            <a:r>
              <a:rPr lang="en-US" altLang="en-US" sz="1800" i="1" dirty="0" smtClean="0">
                <a:latin typeface="Arial" charset="0"/>
                <a:cs typeface="Arial" charset="0"/>
              </a:rPr>
              <a:t>Structured Programming with </a:t>
            </a:r>
            <a:r>
              <a:rPr lang="en-US" altLang="en-US" sz="1800" i="1" dirty="0" err="1" smtClean="0">
                <a:latin typeface="Arial" charset="0"/>
                <a:cs typeface="Arial" charset="0"/>
              </a:rPr>
              <a:t>Goto</a:t>
            </a:r>
            <a:r>
              <a:rPr lang="en-US" altLang="en-US" sz="1800" i="1" dirty="0" smtClean="0">
                <a:latin typeface="Arial" charset="0"/>
                <a:cs typeface="Arial" charset="0"/>
              </a:rPr>
              <a:t> Statements</a:t>
            </a:r>
            <a:r>
              <a:rPr lang="en-US" altLang="en-US" sz="1800" dirty="0" smtClean="0">
                <a:latin typeface="Arial" charset="0"/>
                <a:cs typeface="Arial" charset="0"/>
              </a:rPr>
              <a:t>, Computing Surveys 6 (4): pp.261–301, 1972. </a:t>
            </a:r>
          </a:p>
        </p:txBody>
      </p:sp>
    </p:spTree>
    <p:extLst>
      <p:ext uri="{BB962C8B-B14F-4D97-AF65-F5344CB8AC3E}">
        <p14:creationId xmlns:p14="http://schemas.microsoft.com/office/powerpoint/2010/main" val="569294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en.wikipedia.org/wiki/Insertion_sort</a:t>
            </a:r>
            <a:br>
              <a:rPr lang="en-US" sz="1400" dirty="0" smtClean="0">
                <a:latin typeface="Arial" charset="0"/>
                <a:cs typeface="Arial" charset="0"/>
              </a:rPr>
            </a:br>
            <a:r>
              <a:rPr lang="en-US" sz="1400" dirty="0" smtClean="0">
                <a:latin typeface="Arial" charset="0"/>
                <a:cs typeface="Arial" charset="0"/>
              </a:rPr>
              <a:t>	</a:t>
            </a:r>
          </a:p>
          <a:p>
            <a:pPr marL="533400" indent="-533400">
              <a:buFontTx/>
              <a:buNone/>
            </a:pPr>
            <a:r>
              <a:rPr lang="en-US" altLang="en-US" sz="1400" dirty="0" smtClean="0">
                <a:latin typeface="Arial" charset="0"/>
                <a:cs typeface="Arial" charset="0"/>
              </a:rPr>
              <a:t>[</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2</a:t>
            </a:r>
            <a:r>
              <a:rPr lang="en-US" altLang="en-US" sz="1400" baseline="30000" dirty="0">
                <a:latin typeface="Arial" charset="0"/>
                <a:cs typeface="Arial" charset="0"/>
              </a:rPr>
              <a:t>nd</a:t>
            </a:r>
            <a:r>
              <a:rPr lang="en-US" altLang="en-US" sz="1400" dirty="0">
                <a:latin typeface="Arial" charset="0"/>
                <a:cs typeface="Arial" charset="0"/>
              </a:rPr>
              <a:t> Ed., Addison Wesley, 1998, §5.2.1, p.80-82.</a:t>
            </a:r>
          </a:p>
          <a:p>
            <a:pPr marL="533400" indent="-533400">
              <a:buFontTx/>
              <a:buNone/>
            </a:pP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p.2-4, 6-9.</a:t>
            </a:r>
          </a:p>
          <a:p>
            <a:pPr marL="533400" indent="-533400">
              <a:buFontTx/>
              <a:buNone/>
            </a:pP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a:t>
            </a:r>
            <a:r>
              <a:rPr lang="en-US" altLang="en-US" sz="1400" dirty="0" smtClean="0">
                <a:latin typeface="Arial" charset="0"/>
                <a:cs typeface="Arial" charset="0"/>
              </a:rPr>
              <a:t>§8.2, </a:t>
            </a:r>
            <a:r>
              <a:rPr lang="en-US" altLang="en-US" sz="1400" dirty="0">
                <a:latin typeface="Arial" charset="0"/>
                <a:cs typeface="Arial" charset="0"/>
              </a:rPr>
              <a:t>p.262-5.</a:t>
            </a:r>
          </a:p>
          <a:p>
            <a:pPr marL="533400" indent="-533400">
              <a:buFontTx/>
              <a:buNone/>
            </a:pPr>
            <a:r>
              <a:rPr lang="en-US" altLang="en-US" sz="1400" dirty="0">
                <a:latin typeface="Arial" charset="0"/>
                <a:cs typeface="Arial" charset="0"/>
              </a:rPr>
              <a:t>[4] </a:t>
            </a:r>
            <a:r>
              <a:rPr lang="en-US" altLang="en-US" sz="1400" dirty="0" smtClean="0">
                <a:latin typeface="Arial" charset="0"/>
                <a:cs typeface="Arial" charset="0"/>
              </a:rPr>
              <a:t>	</a:t>
            </a:r>
            <a:r>
              <a:rPr lang="en-US" altLang="en-US" sz="1400" dirty="0" err="1" smtClean="0">
                <a:latin typeface="Arial" charset="0"/>
                <a:cs typeface="Arial" charset="0"/>
              </a:rPr>
              <a:t>Edsger</a:t>
            </a:r>
            <a:r>
              <a:rPr lang="en-US" altLang="en-US" sz="1400" dirty="0" smtClean="0">
                <a:latin typeface="Arial" charset="0"/>
                <a:cs typeface="Arial" charset="0"/>
              </a:rPr>
              <a:t> </a:t>
            </a:r>
            <a:r>
              <a:rPr lang="en-US" altLang="en-US" sz="1400" dirty="0" err="1">
                <a:latin typeface="Arial" charset="0"/>
                <a:cs typeface="Arial" charset="0"/>
              </a:rPr>
              <a:t>Dijkstra</a:t>
            </a:r>
            <a:r>
              <a:rPr lang="en-US" altLang="en-US" sz="1400" dirty="0">
                <a:latin typeface="Arial" charset="0"/>
                <a:cs typeface="Arial" charset="0"/>
              </a:rPr>
              <a:t>, </a:t>
            </a:r>
            <a:r>
              <a:rPr lang="en-US" altLang="en-US" sz="1400" i="1" dirty="0">
                <a:latin typeface="Arial" charset="0"/>
                <a:cs typeface="Arial" charset="0"/>
              </a:rPr>
              <a:t>Go To Statement Considered Harmful</a:t>
            </a:r>
            <a:r>
              <a:rPr lang="en-US" altLang="en-US" sz="1400" dirty="0">
                <a:latin typeface="Arial" charset="0"/>
                <a:cs typeface="Arial" charset="0"/>
              </a:rPr>
              <a:t>, Communications of the ACM 11 (3), pp.147–148, 1968. </a:t>
            </a:r>
          </a:p>
          <a:p>
            <a:pPr marL="533400" indent="-533400">
              <a:buFontTx/>
              <a:buNone/>
            </a:pPr>
            <a:r>
              <a:rPr lang="en-US" altLang="en-US" sz="1400" dirty="0">
                <a:latin typeface="Arial" charset="0"/>
                <a:cs typeface="Arial" charset="0"/>
              </a:rPr>
              <a:t>[5] </a:t>
            </a:r>
            <a:r>
              <a:rPr lang="en-US" altLang="en-US" sz="1400" dirty="0" smtClean="0">
                <a:latin typeface="Arial" charset="0"/>
                <a:cs typeface="Arial" charset="0"/>
              </a:rPr>
              <a:t>	Donald </a:t>
            </a:r>
            <a:r>
              <a:rPr lang="en-US" altLang="en-US" sz="1400" dirty="0">
                <a:latin typeface="Arial" charset="0"/>
                <a:cs typeface="Arial" charset="0"/>
              </a:rPr>
              <a:t>Knuth, </a:t>
            </a:r>
            <a:r>
              <a:rPr lang="en-US" altLang="en-US" sz="1400" i="1" dirty="0">
                <a:latin typeface="Arial" charset="0"/>
                <a:cs typeface="Arial" charset="0"/>
              </a:rPr>
              <a:t>Structured Programming with </a:t>
            </a:r>
            <a:r>
              <a:rPr lang="en-US" altLang="en-US" sz="1400" i="1" dirty="0" err="1">
                <a:latin typeface="Arial" charset="0"/>
                <a:cs typeface="Arial" charset="0"/>
              </a:rPr>
              <a:t>Goto</a:t>
            </a:r>
            <a:r>
              <a:rPr lang="en-US" altLang="en-US" sz="1400" i="1" dirty="0">
                <a:latin typeface="Arial" charset="0"/>
                <a:cs typeface="Arial" charset="0"/>
              </a:rPr>
              <a:t> Statements</a:t>
            </a:r>
            <a:r>
              <a:rPr lang="en-US" altLang="en-US" sz="1400" dirty="0">
                <a:latin typeface="Arial" charset="0"/>
                <a:cs typeface="Arial" charset="0"/>
              </a:rPr>
              <a:t>, Computing Surveys 6 (4): pp.261–301, 1972. </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consider this sorted array containing of eight sorted entries</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Suppose we want to insert 14 into this array leaving the resulting array sorted</a:t>
            </a:r>
          </a:p>
        </p:txBody>
      </p:sp>
      <p:graphicFrame>
        <p:nvGraphicFramePr>
          <p:cNvPr id="5" name="Table 4"/>
          <p:cNvGraphicFramePr>
            <a:graphicFrameLocks noGrp="1"/>
          </p:cNvGraphicFramePr>
          <p:nvPr/>
        </p:nvGraphicFramePr>
        <p:xfrm>
          <a:off x="1258888" y="2395538"/>
          <a:ext cx="6911970" cy="457200"/>
        </p:xfrm>
        <a:graphic>
          <a:graphicData uri="http://schemas.openxmlformats.org/drawingml/2006/table">
            <a:tbl>
              <a:tblPr firstRow="1" bandRow="1">
                <a:tableStyleId>{2D5ABB26-0587-4C30-8999-92F81FD0307C}</a:tableStyleId>
              </a:tblPr>
              <a:tblGrid>
                <a:gridCol w="531690"/>
                <a:gridCol w="531690"/>
                <a:gridCol w="531690"/>
                <a:gridCol w="531690"/>
                <a:gridCol w="531690"/>
                <a:gridCol w="531690"/>
                <a:gridCol w="531690"/>
                <a:gridCol w="531690"/>
                <a:gridCol w="531690"/>
                <a:gridCol w="531690"/>
                <a:gridCol w="531690"/>
                <a:gridCol w="531690"/>
                <a:gridCol w="531690"/>
              </a:tblGrid>
              <a:tr h="432048">
                <a:tc>
                  <a:txBody>
                    <a:bodyPr/>
                    <a:lstStyle/>
                    <a:p>
                      <a:pPr algn="ctr"/>
                      <a:r>
                        <a:rPr lang="en-CA" sz="2400" b="1" dirty="0" smtClean="0">
                          <a:latin typeface="Arial" pitchFamily="34" charset="0"/>
                          <a:cs typeface="Arial" pitchFamily="34" charset="0"/>
                        </a:rPr>
                        <a:t>5</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7</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12</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19</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21</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26</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33</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40</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solidFill>
                            <a:srgbClr val="00B0F0"/>
                          </a:solidFill>
                          <a:latin typeface="Arial" pitchFamily="34" charset="0"/>
                          <a:cs typeface="Arial" pitchFamily="34" charset="0"/>
                        </a:rPr>
                        <a:t>14</a:t>
                      </a:r>
                      <a:endParaRPr lang="en-CA" sz="2400" b="1" dirty="0">
                        <a:solidFill>
                          <a:srgbClr val="00B0F0"/>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0" dirty="0" smtClean="0">
                          <a:solidFill>
                            <a:schemeClr val="bg1">
                              <a:lumMod val="65000"/>
                            </a:schemeClr>
                          </a:solidFill>
                          <a:latin typeface="Arial" pitchFamily="34" charset="0"/>
                          <a:cs typeface="Arial" pitchFamily="34" charset="0"/>
                        </a:rPr>
                        <a:t>9</a:t>
                      </a:r>
                      <a:endParaRPr lang="en-CA" sz="2400" b="0" dirty="0">
                        <a:solidFill>
                          <a:schemeClr val="bg1">
                            <a:lumMod val="65000"/>
                          </a:schemeClr>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0" dirty="0" smtClean="0">
                          <a:solidFill>
                            <a:schemeClr val="bg1">
                              <a:lumMod val="65000"/>
                            </a:schemeClr>
                          </a:solidFill>
                          <a:latin typeface="Arial" pitchFamily="34" charset="0"/>
                          <a:cs typeface="Arial" pitchFamily="34" charset="0"/>
                        </a:rPr>
                        <a:t>18</a:t>
                      </a:r>
                      <a:endParaRPr lang="en-CA" sz="2400" b="0" dirty="0">
                        <a:solidFill>
                          <a:schemeClr val="bg1">
                            <a:lumMod val="65000"/>
                          </a:schemeClr>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0" dirty="0" smtClean="0">
                          <a:solidFill>
                            <a:schemeClr val="bg1">
                              <a:lumMod val="65000"/>
                            </a:schemeClr>
                          </a:solidFill>
                          <a:latin typeface="Arial" pitchFamily="34" charset="0"/>
                          <a:cs typeface="Arial" pitchFamily="34" charset="0"/>
                        </a:rPr>
                        <a:t>21</a:t>
                      </a:r>
                      <a:endParaRPr lang="en-CA" sz="2400" b="0" dirty="0">
                        <a:solidFill>
                          <a:schemeClr val="bg1">
                            <a:lumMod val="65000"/>
                          </a:schemeClr>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0" dirty="0" smtClean="0">
                          <a:solidFill>
                            <a:schemeClr val="bg1">
                              <a:lumMod val="65000"/>
                            </a:schemeClr>
                          </a:solidFill>
                          <a:latin typeface="Arial" pitchFamily="34" charset="0"/>
                          <a:cs typeface="Arial" pitchFamily="34" charset="0"/>
                        </a:rPr>
                        <a:t>2</a:t>
                      </a:r>
                      <a:endParaRPr lang="en-CA" sz="2400" b="0" dirty="0">
                        <a:solidFill>
                          <a:schemeClr val="bg1">
                            <a:lumMod val="65000"/>
                          </a:schemeClr>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226"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a:t>
            </a:r>
            <a:endParaRPr lang="en-CA" altLang="en-US" dirty="0"/>
          </a:p>
        </p:txBody>
      </p:sp>
    </p:spTree>
    <p:extLst>
      <p:ext uri="{BB962C8B-B14F-4D97-AF65-F5344CB8AC3E}">
        <p14:creationId xmlns:p14="http://schemas.microsoft.com/office/powerpoint/2010/main" val="3922453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Starting at the back, if the number is greater than 14, copy it to the right</a:t>
            </a:r>
          </a:p>
          <a:p>
            <a:pPr lvl="1"/>
            <a:r>
              <a:rPr lang="en-US" altLang="en-US" smtClean="0">
                <a:latin typeface="Arial" charset="0"/>
                <a:cs typeface="Arial" charset="0"/>
              </a:rPr>
              <a:t>Once an entry less than 14 is found, insert 14 into the resulting vacancy</a:t>
            </a:r>
          </a:p>
        </p:txBody>
      </p:sp>
      <p:pic>
        <p:nvPicPr>
          <p:cNvPr id="9220" name="Picture 4" descr="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5" y="2603500"/>
            <a:ext cx="287655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a:t>
            </a:r>
            <a:endParaRPr lang="en-CA" altLang="en-US" dirty="0"/>
          </a:p>
        </p:txBody>
      </p:sp>
    </p:spTree>
    <p:extLst>
      <p:ext uri="{BB962C8B-B14F-4D97-AF65-F5344CB8AC3E}">
        <p14:creationId xmlns:p14="http://schemas.microsoft.com/office/powerpoint/2010/main" val="4165373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any unsorted list:</a:t>
            </a:r>
          </a:p>
          <a:p>
            <a:pPr lvl="1"/>
            <a:r>
              <a:rPr lang="en-US" altLang="en-US" smtClean="0">
                <a:latin typeface="Arial" charset="0"/>
                <a:cs typeface="Arial" charset="0"/>
              </a:rPr>
              <a:t>Treat the first element as a sorted list of size </a:t>
            </a:r>
            <a:r>
              <a:rPr lang="en-US" altLang="en-US" smtClean="0">
                <a:latin typeface="Times New Roman" pitchFamily="18" charset="0"/>
                <a:cs typeface="Arial" charset="0"/>
              </a:rPr>
              <a:t>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Then, given a sorted list of size </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r>
              <a:rPr lang="en-US" altLang="en-US" i="1" smtClean="0">
                <a:latin typeface="Times New Roman" pitchFamily="18" charset="0"/>
                <a:cs typeface="Arial" charset="0"/>
              </a:rPr>
              <a:t> </a:t>
            </a:r>
          </a:p>
          <a:p>
            <a:pPr lvl="1"/>
            <a:r>
              <a:rPr lang="en-US" altLang="en-US" smtClean="0">
                <a:latin typeface="Arial" charset="0"/>
                <a:cs typeface="Arial" charset="0"/>
              </a:rPr>
              <a:t>Insert the </a:t>
            </a:r>
            <a:r>
              <a:rPr lang="en-US" altLang="en-US" i="1" smtClean="0">
                <a:latin typeface="Times New Roman" pitchFamily="18" charset="0"/>
                <a:cs typeface="Arial" charset="0"/>
              </a:rPr>
              <a:t>k</a:t>
            </a:r>
            <a:r>
              <a:rPr lang="en-US" altLang="en-US" baseline="30000" smtClean="0">
                <a:latin typeface="Times New Roman" pitchFamily="18" charset="0"/>
                <a:cs typeface="Arial" charset="0"/>
              </a:rPr>
              <a:t>th</a:t>
            </a:r>
            <a:r>
              <a:rPr lang="en-US" altLang="en-US" smtClean="0">
                <a:latin typeface="Arial" charset="0"/>
                <a:cs typeface="Arial" charset="0"/>
              </a:rPr>
              <a:t> item in the unsorted list into it into the sorted list</a:t>
            </a:r>
          </a:p>
          <a:p>
            <a:pPr lvl="1"/>
            <a:r>
              <a:rPr lang="en-US" altLang="en-US" smtClean="0">
                <a:latin typeface="Arial" charset="0"/>
                <a:cs typeface="Arial" charset="0"/>
              </a:rPr>
              <a:t>The sorted list is now of size </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endParaRPr lang="en-US" altLang="en-US" i="1" smtClean="0">
              <a:latin typeface="Times New Roman" pitchFamily="18" charset="0"/>
              <a:cs typeface="Arial" charset="0"/>
            </a:endParaRPr>
          </a:p>
        </p:txBody>
      </p:sp>
      <p:sp>
        <p:nvSpPr>
          <p:cNvPr id="1024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8.2.1</a:t>
            </a:r>
            <a:endParaRPr lang="en-CA" altLang="en-US" dirty="0"/>
          </a:p>
        </p:txBody>
      </p:sp>
    </p:spTree>
    <p:extLst>
      <p:ext uri="{BB962C8B-B14F-4D97-AF65-F5344CB8AC3E}">
        <p14:creationId xmlns:p14="http://schemas.microsoft.com/office/powerpoint/2010/main" val="495750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916113"/>
            <a:ext cx="2087562"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1126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the five sorting techniques:</a:t>
            </a:r>
          </a:p>
          <a:p>
            <a:pPr lvl="1"/>
            <a:r>
              <a:rPr lang="en-US" altLang="en-US" smtClean="0">
                <a:latin typeface="Arial" charset="0"/>
                <a:cs typeface="Arial" charset="0"/>
              </a:rPr>
              <a:t>Insertion</a:t>
            </a:r>
          </a:p>
          <a:p>
            <a:pPr lvl="1"/>
            <a:endParaRPr lang="en-US" altLang="en-US" smtClean="0">
              <a:latin typeface="Arial" charset="0"/>
              <a:cs typeface="Arial" charset="0"/>
            </a:endParaRPr>
          </a:p>
          <a:p>
            <a:pPr lvl="1"/>
            <a:r>
              <a:rPr lang="en-US" altLang="en-US" smtClean="0">
                <a:latin typeface="Arial" charset="0"/>
                <a:cs typeface="Arial" charset="0"/>
              </a:rPr>
              <a:t>Exchange</a:t>
            </a:r>
          </a:p>
          <a:p>
            <a:pPr lvl="1"/>
            <a:endParaRPr lang="en-US" altLang="en-US" smtClean="0">
              <a:latin typeface="Arial" charset="0"/>
              <a:cs typeface="Arial" charset="0"/>
            </a:endParaRPr>
          </a:p>
          <a:p>
            <a:pPr lvl="1"/>
            <a:r>
              <a:rPr lang="en-US" altLang="en-US" smtClean="0">
                <a:latin typeface="Arial" charset="0"/>
                <a:cs typeface="Arial" charset="0"/>
              </a:rPr>
              <a:t>Selection</a:t>
            </a:r>
          </a:p>
          <a:p>
            <a:pPr lvl="1"/>
            <a:endParaRPr lang="en-US" altLang="en-US" smtClean="0">
              <a:latin typeface="Arial" charset="0"/>
              <a:cs typeface="Arial" charset="0"/>
            </a:endParaRPr>
          </a:p>
          <a:p>
            <a:pPr lvl="1"/>
            <a:r>
              <a:rPr lang="en-US" altLang="en-US" smtClean="0">
                <a:latin typeface="Arial" charset="0"/>
                <a:cs typeface="Arial" charset="0"/>
              </a:rPr>
              <a:t>Merging</a:t>
            </a:r>
          </a:p>
          <a:p>
            <a:pPr lvl="1"/>
            <a:endParaRPr lang="en-US" altLang="en-US" smtClean="0">
              <a:latin typeface="Arial" charset="0"/>
              <a:cs typeface="Arial" charset="0"/>
            </a:endParaRPr>
          </a:p>
          <a:p>
            <a:pPr lvl="1"/>
            <a:r>
              <a:rPr lang="en-US" altLang="en-US" smtClean="0">
                <a:latin typeface="Arial" charset="0"/>
                <a:cs typeface="Arial" charset="0"/>
              </a:rPr>
              <a:t>Distribution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Clearly insertion falls into the first category</a:t>
            </a:r>
          </a:p>
        </p:txBody>
      </p:sp>
      <p:sp>
        <p:nvSpPr>
          <p:cNvPr id="1126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8.2.1</a:t>
            </a:r>
            <a:endParaRPr lang="en-CA" altLang="en-US" dirty="0"/>
          </a:p>
        </p:txBody>
      </p:sp>
    </p:spTree>
    <p:extLst>
      <p:ext uri="{BB962C8B-B14F-4D97-AF65-F5344CB8AC3E}">
        <p14:creationId xmlns:p14="http://schemas.microsoft.com/office/powerpoint/2010/main" val="372261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38" y="4116388"/>
            <a:ext cx="2876550"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1229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Code for this would be:</a:t>
            </a:r>
          </a:p>
          <a:p>
            <a:pPr lvl="3">
              <a:buFont typeface="Arial" charset="0"/>
              <a:buNone/>
            </a:pPr>
            <a:r>
              <a:rPr lang="en-US" altLang="en-US" sz="1600" dirty="0" smtClean="0">
                <a:latin typeface="Consolas" pitchFamily="49" charset="0"/>
                <a:cs typeface="Consolas" pitchFamily="49" charset="0"/>
              </a:rPr>
              <a:t>for ( </a:t>
            </a:r>
            <a:r>
              <a:rPr lang="en-US" altLang="en-US" sz="1600" dirty="0" err="1" smtClean="0">
                <a:latin typeface="Consolas" pitchFamily="49" charset="0"/>
                <a:cs typeface="Consolas" pitchFamily="49" charset="0"/>
              </a:rPr>
              <a:t>int</a:t>
            </a:r>
            <a:r>
              <a:rPr lang="en-US" altLang="en-US" sz="1600" dirty="0" smtClean="0">
                <a:latin typeface="Consolas" pitchFamily="49" charset="0"/>
                <a:cs typeface="Consolas" pitchFamily="49" charset="0"/>
              </a:rPr>
              <a:t> j = k; j &gt; 0; --j ) {</a:t>
            </a:r>
          </a:p>
          <a:p>
            <a:pPr lvl="3">
              <a:buFont typeface="Arial" charset="0"/>
              <a:buNone/>
            </a:pPr>
            <a:r>
              <a:rPr lang="en-US" altLang="en-US" sz="1600" dirty="0" smtClean="0">
                <a:latin typeface="Consolas" pitchFamily="49" charset="0"/>
                <a:cs typeface="Consolas" pitchFamily="49" charset="0"/>
              </a:rPr>
              <a:t>    if ( array[j - 1] &gt; array[j] ) {</a:t>
            </a:r>
          </a:p>
          <a:p>
            <a:pPr lvl="3">
              <a:buNone/>
            </a:pPr>
            <a:r>
              <a:rPr lang="en-US" altLang="en-US" sz="1600" dirty="0" smtClean="0">
                <a:latin typeface="Consolas" pitchFamily="49" charset="0"/>
                <a:cs typeface="Consolas" pitchFamily="49" charset="0"/>
              </a:rPr>
              <a:t>        </a:t>
            </a:r>
            <a:r>
              <a:rPr lang="en-CA" altLang="en-US" sz="1600" dirty="0" err="1">
                <a:latin typeface="Consolas" pitchFamily="49" charset="0"/>
                <a:cs typeface="Arial" charset="0"/>
              </a:rPr>
              <a:t>std</a:t>
            </a:r>
            <a:r>
              <a:rPr lang="en-CA" altLang="en-US" sz="1600" dirty="0">
                <a:latin typeface="Consolas" pitchFamily="49" charset="0"/>
                <a:cs typeface="Arial" charset="0"/>
              </a:rPr>
              <a:t>::swap( </a:t>
            </a:r>
            <a:r>
              <a:rPr lang="en-CA" altLang="en-US" sz="1600" dirty="0" smtClean="0">
                <a:latin typeface="Consolas" pitchFamily="49" charset="0"/>
                <a:cs typeface="Arial" charset="0"/>
              </a:rPr>
              <a:t>array[j - 1], array[j] </a:t>
            </a:r>
            <a:r>
              <a:rPr lang="en-CA" altLang="en-US" sz="1600" dirty="0">
                <a:latin typeface="Consolas" pitchFamily="49" charset="0"/>
                <a:cs typeface="Arial" charset="0"/>
              </a:rPr>
              <a:t>);</a:t>
            </a:r>
          </a:p>
          <a:p>
            <a:pPr lvl="3">
              <a:buFont typeface="Arial" charset="0"/>
              <a:buNone/>
            </a:pPr>
            <a:r>
              <a:rPr lang="en-US" altLang="en-US" sz="1600" dirty="0" smtClean="0">
                <a:latin typeface="Consolas" pitchFamily="49" charset="0"/>
                <a:cs typeface="Arial" charset="0"/>
              </a:rPr>
              <a:t>    </a:t>
            </a:r>
            <a:r>
              <a:rPr lang="en-US" altLang="en-US" sz="1600" dirty="0" smtClean="0">
                <a:latin typeface="Consolas" pitchFamily="49" charset="0"/>
                <a:cs typeface="Arial" charset="0"/>
              </a:rPr>
              <a:t>} else {</a:t>
            </a:r>
          </a:p>
          <a:p>
            <a:pPr lvl="3">
              <a:buFont typeface="Arial" charset="0"/>
              <a:buNone/>
            </a:pPr>
            <a:r>
              <a:rPr lang="en-US" altLang="en-US" sz="1600" dirty="0" smtClean="0">
                <a:latin typeface="Consolas" pitchFamily="49" charset="0"/>
                <a:cs typeface="Arial" charset="0"/>
              </a:rPr>
              <a:t>        // As soon as we don't need to swap, the (k + 1)</a:t>
            </a:r>
            <a:r>
              <a:rPr lang="en-US" altLang="en-US" sz="1600" dirty="0" err="1" smtClean="0">
                <a:latin typeface="Consolas" pitchFamily="49" charset="0"/>
                <a:cs typeface="Arial" charset="0"/>
              </a:rPr>
              <a:t>st</a:t>
            </a:r>
            <a:endParaRPr lang="en-US" altLang="en-US" sz="1600" dirty="0" smtClean="0">
              <a:latin typeface="Consolas" pitchFamily="49" charset="0"/>
              <a:cs typeface="Arial" charset="0"/>
            </a:endParaRPr>
          </a:p>
          <a:p>
            <a:pPr lvl="3">
              <a:buFont typeface="Arial" charset="0"/>
              <a:buNone/>
            </a:pPr>
            <a:r>
              <a:rPr lang="en-US" altLang="en-US" sz="1600" dirty="0" smtClean="0">
                <a:latin typeface="Consolas" pitchFamily="49" charset="0"/>
                <a:cs typeface="Arial" charset="0"/>
              </a:rPr>
              <a:t>        // is in the correct location</a:t>
            </a:r>
          </a:p>
          <a:p>
            <a:pPr lvl="3">
              <a:buFont typeface="Arial" charset="0"/>
              <a:buNone/>
            </a:pPr>
            <a:r>
              <a:rPr lang="en-US" altLang="en-US" sz="1600" dirty="0" smtClean="0">
                <a:latin typeface="Consolas" pitchFamily="49" charset="0"/>
                <a:cs typeface="Arial" charset="0"/>
              </a:rPr>
              <a:t>        break;</a:t>
            </a:r>
          </a:p>
          <a:p>
            <a:pPr lvl="3">
              <a:buFont typeface="Arial" charset="0"/>
              <a:buNone/>
            </a:pPr>
            <a:r>
              <a:rPr lang="en-US" altLang="en-US" sz="1600" dirty="0" smtClean="0">
                <a:latin typeface="Consolas" pitchFamily="49" charset="0"/>
                <a:cs typeface="Arial" charset="0"/>
              </a:rPr>
              <a:t>    }</a:t>
            </a:r>
          </a:p>
          <a:p>
            <a:pPr lvl="3">
              <a:buFont typeface="Arial" charset="0"/>
              <a:buNone/>
            </a:pPr>
            <a:r>
              <a:rPr lang="en-US" altLang="en-US" sz="1600" dirty="0" smtClean="0">
                <a:latin typeface="Consolas" pitchFamily="49" charset="0"/>
                <a:cs typeface="Arial" charset="0"/>
              </a:rPr>
              <a:t>}</a:t>
            </a:r>
            <a:endParaRPr lang="en-US" altLang="en-US" dirty="0" smtClean="0">
              <a:latin typeface="Times New Roman" pitchFamily="18" charset="0"/>
              <a:cs typeface="Arial" charset="0"/>
            </a:endParaRPr>
          </a:p>
        </p:txBody>
      </p:sp>
      <p:sp>
        <p:nvSpPr>
          <p:cNvPr id="1229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8.2.2</a:t>
            </a:r>
            <a:endParaRPr lang="en-CA" altLang="en-US" dirty="0"/>
          </a:p>
        </p:txBody>
      </p:sp>
    </p:spTree>
    <p:extLst>
      <p:ext uri="{BB962C8B-B14F-4D97-AF65-F5344CB8AC3E}">
        <p14:creationId xmlns:p14="http://schemas.microsoft.com/office/powerpoint/2010/main" val="1550733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would be embedded in a function call such as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1331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8.2.2</a:t>
            </a:r>
            <a:endParaRPr lang="en-CA" altLang="en-US" dirty="0"/>
          </a:p>
        </p:txBody>
      </p:sp>
    </p:spTree>
    <p:extLst>
      <p:ext uri="{BB962C8B-B14F-4D97-AF65-F5344CB8AC3E}">
        <p14:creationId xmlns:p14="http://schemas.microsoft.com/office/powerpoint/2010/main" val="1784025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14218</TotalTime>
  <Words>245</Words>
  <Application>Microsoft Office PowerPoint</Application>
  <PresentationFormat>On-screen Show (4:3)</PresentationFormat>
  <Paragraphs>461</Paragraphs>
  <Slides>31</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Custom Design</vt:lpstr>
      <vt:lpstr>Equation</vt:lpstr>
      <vt:lpstr>PowerPoint Presentation</vt:lpstr>
      <vt:lpstr>Outline</vt:lpstr>
      <vt:lpstr>Background</vt:lpstr>
      <vt:lpstr>Background</vt:lpstr>
      <vt:lpstr>Background</vt:lpstr>
      <vt:lpstr>The Algorithm</vt:lpstr>
      <vt:lpstr>The Algorithm</vt:lpstr>
      <vt:lpstr>The Algorithm</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Consequences of Our Analysis</vt:lpstr>
      <vt:lpstr>Consequences of Our Analysis</vt:lpstr>
      <vt:lpstr>Consequences of Our Analysis</vt:lpstr>
      <vt:lpstr>The Algorithm</vt:lpstr>
      <vt:lpstr>Implementation and Analysis</vt:lpstr>
      <vt:lpstr>A Comment about Using goto</vt:lpstr>
      <vt:lpstr>A Comment about Using goto</vt:lpstr>
      <vt:lpstr>A Comment about Using goto</vt:lpstr>
      <vt:lpstr>A Comment about Using goto</vt:lpstr>
      <vt:lpstr>Summary</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1134</cp:revision>
  <dcterms:created xsi:type="dcterms:W3CDTF">2009-09-11T23:00:44Z</dcterms:created>
  <dcterms:modified xsi:type="dcterms:W3CDTF">2014-03-05T19:23:33Z</dcterms:modified>
</cp:coreProperties>
</file>